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 id="2147483770" r:id="rId2"/>
  </p:sldMasterIdLst>
  <p:notesMasterIdLst>
    <p:notesMasterId r:id="rId30"/>
  </p:notesMasterIdLst>
  <p:sldIdLst>
    <p:sldId id="364" r:id="rId3"/>
    <p:sldId id="393" r:id="rId4"/>
    <p:sldId id="365" r:id="rId5"/>
    <p:sldId id="366" r:id="rId6"/>
    <p:sldId id="352" r:id="rId7"/>
    <p:sldId id="368" r:id="rId8"/>
    <p:sldId id="387" r:id="rId9"/>
    <p:sldId id="369" r:id="rId10"/>
    <p:sldId id="371" r:id="rId11"/>
    <p:sldId id="372" r:id="rId12"/>
    <p:sldId id="373" r:id="rId13"/>
    <p:sldId id="374" r:id="rId14"/>
    <p:sldId id="375" r:id="rId15"/>
    <p:sldId id="376" r:id="rId16"/>
    <p:sldId id="377" r:id="rId17"/>
    <p:sldId id="378" r:id="rId18"/>
    <p:sldId id="379" r:id="rId19"/>
    <p:sldId id="380" r:id="rId20"/>
    <p:sldId id="392" r:id="rId21"/>
    <p:sldId id="370" r:id="rId22"/>
    <p:sldId id="367" r:id="rId23"/>
    <p:sldId id="381" r:id="rId24"/>
    <p:sldId id="388" r:id="rId25"/>
    <p:sldId id="389" r:id="rId26"/>
    <p:sldId id="390" r:id="rId27"/>
    <p:sldId id="391" r:id="rId28"/>
    <p:sldId id="343" r:id="rId29"/>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B2B2B2"/>
    <a:srgbClr val="FF7401"/>
    <a:srgbClr val="FC9204"/>
    <a:srgbClr val="CC3300"/>
    <a:srgbClr val="FF3300"/>
    <a:srgbClr val="FFCC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84317" autoAdjust="0"/>
  </p:normalViewPr>
  <p:slideViewPr>
    <p:cSldViewPr>
      <p:cViewPr varScale="1">
        <p:scale>
          <a:sx n="101" d="100"/>
          <a:sy n="101" d="100"/>
        </p:scale>
        <p:origin x="-1152" y="-11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C3CEE73E-4225-4304-99E3-1280B9A71391}" type="slidenum">
              <a:rPr lang="en-US"/>
              <a:pPr>
                <a:defRPr/>
              </a:pPr>
              <a:t>‹#›</a:t>
            </a:fld>
            <a:endParaRPr lang="en-US"/>
          </a:p>
        </p:txBody>
      </p:sp>
    </p:spTree>
    <p:extLst>
      <p:ext uri="{BB962C8B-B14F-4D97-AF65-F5344CB8AC3E}">
        <p14:creationId xmlns:p14="http://schemas.microsoft.com/office/powerpoint/2010/main" val="22246647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www.owasp.org/index.php/Man-in-the-middle_attack"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C3CEE73E-4225-4304-99E3-1280B9A71391}" type="slidenum">
              <a:rPr lang="en-US" smtClean="0"/>
              <a:pPr>
                <a:defRPr/>
              </a:pPr>
              <a:t>1</a:t>
            </a:fld>
            <a:endParaRPr lang="en-US"/>
          </a:p>
        </p:txBody>
      </p:sp>
    </p:spTree>
    <p:extLst>
      <p:ext uri="{BB962C8B-B14F-4D97-AF65-F5344CB8AC3E}">
        <p14:creationId xmlns:p14="http://schemas.microsoft.com/office/powerpoint/2010/main" val="4160830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C3CEE73E-4225-4304-99E3-1280B9A71391}" type="slidenum">
              <a:rPr lang="en-US" smtClean="0"/>
              <a:pPr>
                <a:defRPr/>
              </a:pPr>
              <a:t>12</a:t>
            </a:fld>
            <a:endParaRPr lang="en-US"/>
          </a:p>
        </p:txBody>
      </p:sp>
    </p:spTree>
    <p:extLst>
      <p:ext uri="{BB962C8B-B14F-4D97-AF65-F5344CB8AC3E}">
        <p14:creationId xmlns:p14="http://schemas.microsoft.com/office/powerpoint/2010/main" val="3456304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So what are some of the ways in which XSS can be used?  </a:t>
            </a:r>
          </a:p>
          <a:p>
            <a:endParaRPr lang="en-US" dirty="0" smtClean="0"/>
          </a:p>
          <a:p>
            <a:r>
              <a:rPr lang="en-US" dirty="0" smtClean="0"/>
              <a:t>One</a:t>
            </a:r>
            <a:r>
              <a:rPr lang="en-US" baseline="0" dirty="0" smtClean="0"/>
              <a:t> of the best resources regarding XSS (and all web application security) is OWASP.  </a:t>
            </a:r>
          </a:p>
          <a:p>
            <a:r>
              <a:rPr lang="en-US" baseline="0" dirty="0" smtClean="0"/>
              <a:t>But they sum up some of the potential consequences as the following:</a:t>
            </a:r>
          </a:p>
          <a:p>
            <a:endParaRPr lang="en-US" baseline="0" dirty="0" smtClean="0"/>
          </a:p>
          <a:p>
            <a:r>
              <a:rPr lang="en-US" dirty="0" smtClean="0"/>
              <a:t>The most severe XSS attacks involve disclosure of the user’s session cookie, allowing an attacker to hijack the user’s session and take over the account. Other damaging attacks include the disclosure of end user files, installation of Trojan horse programs, redirect the user to some other page or site, or modify presentation of content. An XSS vulnerability allowing an attacker to modify a press release or news item could affect a company’s stock price or lessen consumer confidence. An XSS vulnerability on a pharmaceutical site could allow an attacker to modify dosage information resulting in an overdose. </a:t>
            </a:r>
          </a:p>
          <a:p>
            <a:endParaRPr lang="en-US" dirty="0" smtClean="0"/>
          </a:p>
          <a:p>
            <a:endParaRPr lang="en-US" dirty="0" smtClean="0"/>
          </a:p>
          <a:p>
            <a:r>
              <a:rPr lang="en-US" dirty="0" smtClean="0"/>
              <a:t>the</a:t>
            </a:r>
            <a:r>
              <a:rPr lang="en-US" baseline="0" dirty="0" smtClean="0"/>
              <a:t> effects and use of XSS is</a:t>
            </a:r>
            <a:r>
              <a:rPr lang="en-US" dirty="0" smtClean="0"/>
              <a:t> limited only to</a:t>
            </a:r>
            <a:r>
              <a:rPr lang="en-US" baseline="0" dirty="0" smtClean="0"/>
              <a:t> the imagination.</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C3CEE73E-4225-4304-99E3-1280B9A71391}" type="slidenum">
              <a:rPr lang="en-US" smtClean="0"/>
              <a:pPr>
                <a:defRPr/>
              </a:pPr>
              <a:t>13</a:t>
            </a:fld>
            <a:endParaRPr lang="en-US"/>
          </a:p>
        </p:txBody>
      </p:sp>
    </p:spTree>
    <p:extLst>
      <p:ext uri="{BB962C8B-B14F-4D97-AF65-F5344CB8AC3E}">
        <p14:creationId xmlns:p14="http://schemas.microsoft.com/office/powerpoint/2010/main" val="3585794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dirty="0" smtClean="0"/>
              <a:t>So in XSS, the victim's browser trusts the site that is delivering the malicious payload.</a:t>
            </a:r>
          </a:p>
          <a:p>
            <a:endParaRPr lang="en-US" dirty="0" smtClean="0"/>
          </a:p>
          <a:p>
            <a:r>
              <a:rPr lang="en-US" dirty="0" smtClean="0"/>
              <a:t>CSRF</a:t>
            </a:r>
            <a:r>
              <a:rPr lang="en-US" baseline="0" dirty="0" smtClean="0"/>
              <a:t> also depends on trust.  However, in this case, it is the website that trusts the victim's browser – and that trust is exploited.</a:t>
            </a:r>
          </a:p>
          <a:p>
            <a:endParaRPr lang="en-US" baseline="0" dirty="0" smtClean="0"/>
          </a:p>
          <a:p>
            <a:r>
              <a:rPr lang="en-US" dirty="0" smtClean="0"/>
              <a:t>CSRF is an attack which forces an end user to execute unwanted actions on a web application in which he/she is currently authenticated. By sending the</a:t>
            </a:r>
            <a:r>
              <a:rPr lang="en-US" baseline="0" dirty="0" smtClean="0"/>
              <a:t> victim a carefully constructed link (although POST requests can also be used in CSRF)</a:t>
            </a:r>
            <a:r>
              <a:rPr lang="en-US" dirty="0" smtClean="0"/>
              <a:t>, an attacker may force the users of a web application to execute actions of the attacker's choosing.   In this way, the attacker can make the victim perform actions that they didn't intend to, such as logout, purchase an item, change account information, retrieve account information, or any other function provided by the vulnerable website. </a:t>
            </a:r>
          </a:p>
          <a:p>
            <a:endParaRPr lang="en-US" dirty="0" smtClean="0"/>
          </a:p>
          <a:p>
            <a:r>
              <a:rPr lang="en-US" dirty="0" smtClean="0"/>
              <a:t>In the case of a normal user, a successful CSRF exploit can compromise end user data and operations.  If the targeted end user is the administrator, then this can compromise the entire web application.   </a:t>
            </a:r>
          </a:p>
          <a:p>
            <a:endParaRPr lang="en-US" dirty="0" smtClean="0"/>
          </a:p>
          <a:p>
            <a:r>
              <a:rPr lang="en-US" dirty="0" smtClean="0"/>
              <a:t>A good example of mitigations against</a:t>
            </a:r>
            <a:r>
              <a:rPr lang="en-US" baseline="0" dirty="0" smtClean="0"/>
              <a:t> this type of attack is </a:t>
            </a:r>
            <a:r>
              <a:rPr lang="en-US" baseline="0" dirty="0" err="1" smtClean="0"/>
              <a:t>Amazon.com</a:t>
            </a:r>
            <a:r>
              <a:rPr lang="en-US" baseline="0" dirty="0" smtClean="0"/>
              <a:t>. </a:t>
            </a:r>
            <a:r>
              <a:rPr lang="en-US" dirty="0" smtClean="0"/>
              <a:t>You are automatically asked to log into your </a:t>
            </a:r>
            <a:r>
              <a:rPr lang="en-US" dirty="0" err="1" smtClean="0"/>
              <a:t>Amazon.com</a:t>
            </a:r>
            <a:r>
              <a:rPr lang="en-US" dirty="0" smtClean="0"/>
              <a:t> account any time you need to place an order, access your account or make any changes.  This helps prevent unintentional</a:t>
            </a:r>
            <a:r>
              <a:rPr lang="en-US" baseline="0" dirty="0" smtClean="0"/>
              <a:t> orders from being processed.</a:t>
            </a:r>
            <a:endParaRPr lang="en-US" dirty="0" smtClean="0"/>
          </a:p>
          <a:p>
            <a:endParaRPr lang="en-US" dirty="0" smtClean="0"/>
          </a:p>
          <a:p>
            <a:endParaRPr lang="en-US" dirty="0" smtClean="0"/>
          </a:p>
          <a:p>
            <a:endParaRPr lang="en-US" dirty="0" smtClean="0"/>
          </a:p>
          <a:p>
            <a:r>
              <a:rPr lang="en-US" dirty="0" smtClean="0"/>
              <a:t>Synonyms: CSRF attacks are also known by a number of other names, including XSRF, "Sea Surf", Session Riding, Cross-Site Reference Forgery, Hostile Linking. Microsoft refers to this type of attack as a One-Click attack in their threat modeling process</a:t>
            </a:r>
          </a:p>
          <a:p>
            <a:endParaRPr lang="en-US" dirty="0"/>
          </a:p>
        </p:txBody>
      </p:sp>
      <p:sp>
        <p:nvSpPr>
          <p:cNvPr id="4" name="Slide Number Placeholder 3"/>
          <p:cNvSpPr>
            <a:spLocks noGrp="1"/>
          </p:cNvSpPr>
          <p:nvPr>
            <p:ph type="sldNum" sz="quarter" idx="10"/>
          </p:nvPr>
        </p:nvSpPr>
        <p:spPr/>
        <p:txBody>
          <a:bodyPr/>
          <a:lstStyle/>
          <a:p>
            <a:pPr>
              <a:defRPr/>
            </a:pPr>
            <a:fld id="{C3CEE73E-4225-4304-99E3-1280B9A71391}" type="slidenum">
              <a:rPr lang="en-US" smtClean="0"/>
              <a:pPr>
                <a:defRPr/>
              </a:pPr>
              <a:t>14</a:t>
            </a:fld>
            <a:endParaRPr lang="en-US"/>
          </a:p>
        </p:txBody>
      </p:sp>
    </p:spTree>
    <p:extLst>
      <p:ext uri="{BB962C8B-B14F-4D97-AF65-F5344CB8AC3E}">
        <p14:creationId xmlns:p14="http://schemas.microsoft.com/office/powerpoint/2010/main" val="3828147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C3CEE73E-4225-4304-99E3-1280B9A71391}" type="slidenum">
              <a:rPr lang="en-US" smtClean="0"/>
              <a:pPr>
                <a:defRPr/>
              </a:pPr>
              <a:t>15</a:t>
            </a:fld>
            <a:endParaRPr lang="en-US"/>
          </a:p>
        </p:txBody>
      </p:sp>
    </p:spTree>
    <p:extLst>
      <p:ext uri="{BB962C8B-B14F-4D97-AF65-F5344CB8AC3E}">
        <p14:creationId xmlns:p14="http://schemas.microsoft.com/office/powerpoint/2010/main" val="4263647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r>
              <a:rPr lang="en-US" dirty="0" smtClean="0"/>
              <a:t>Data access – if you're compartmentalizing your data, you don't want everybody to see everything.</a:t>
            </a:r>
            <a:r>
              <a:rPr lang="en-US" baseline="0" dirty="0" smtClean="0"/>
              <a:t>  Lower-level users shouldn't have access to all data on the application.  Without proper A&amp;A, maintaining this kind of separation isn't possible.</a:t>
            </a:r>
          </a:p>
          <a:p>
            <a:endParaRPr lang="en-US" baseline="0" dirty="0" smtClean="0"/>
          </a:p>
          <a:p>
            <a:r>
              <a:rPr lang="en-US" baseline="0" dirty="0" smtClean="0"/>
              <a:t>The same is true for system functionality.  You likely don't want to give all users administrator rights to your application.  In order to prevent that, users must be properly authenticated and authorized.</a:t>
            </a:r>
            <a:endParaRPr lang="en-US" dirty="0" smtClean="0"/>
          </a:p>
          <a:p>
            <a:endParaRPr lang="en-US" dirty="0" smtClean="0"/>
          </a:p>
          <a:p>
            <a:endParaRPr lang="en-US" dirty="0" smtClean="0"/>
          </a:p>
          <a:p>
            <a:r>
              <a:rPr lang="en-US" dirty="0" smtClean="0"/>
              <a:t>Predictable</a:t>
            </a:r>
            <a:r>
              <a:rPr lang="en-US" baseline="0" dirty="0" smtClean="0"/>
              <a:t> session identifiers:</a:t>
            </a:r>
          </a:p>
          <a:p>
            <a:endParaRPr lang="en-US" baseline="0" dirty="0" smtClean="0"/>
          </a:p>
          <a:p>
            <a:r>
              <a:rPr lang="en-US" dirty="0" smtClean="0"/>
              <a:t>This attack focuses on predicting session ID values that permit an attacker to bypass the authentication schema of an application. By analyzing and understanding the session ID generation process, an attacker can predict a valid session ID value and get access to the application. </a:t>
            </a:r>
          </a:p>
          <a:p>
            <a:r>
              <a:rPr lang="en-US" dirty="0" smtClean="0"/>
              <a:t>In the first step, the attacker needs to collect some valid session ID values that are used to identify authenticated users. Then, he must understand the structure of session ID, the information that is used to create it, and the encryption or hash algorithm used by application to protect it. Some bad implementations use sessions IDs composed by username or other predictable information, like timestamp or client IP address. In the worst case, this information is used in clear text or coded using some weak algorithm. </a:t>
            </a:r>
          </a:p>
          <a:p>
            <a:r>
              <a:rPr lang="en-US" dirty="0" smtClean="0"/>
              <a:t>In addition, the attacker can implement a brute force technique to generate and test different values of session ID until he successfully gets access to the application. </a:t>
            </a:r>
          </a:p>
          <a:p>
            <a:endParaRPr lang="en-US" dirty="0" smtClean="0"/>
          </a:p>
          <a:p>
            <a:endParaRPr lang="en-US" dirty="0" smtClean="0"/>
          </a:p>
          <a:p>
            <a:r>
              <a:rPr lang="en-US" dirty="0" smtClean="0"/>
              <a:t>Session Fixation:</a:t>
            </a:r>
          </a:p>
          <a:p>
            <a:endParaRPr lang="en-US" dirty="0" smtClean="0"/>
          </a:p>
          <a:p>
            <a:r>
              <a:rPr lang="en-US" dirty="0" smtClean="0"/>
              <a:t>This is where a user is authenticated without invalidating any existing session identifier - this gives an attacker the opportunity to steal authenticated sessions. </a:t>
            </a:r>
          </a:p>
          <a:p>
            <a:r>
              <a:rPr lang="en-US" dirty="0" smtClean="0"/>
              <a:t>Session fixation vulnerabilities occur when: </a:t>
            </a:r>
          </a:p>
          <a:p>
            <a:pPr marL="228600" indent="-228600">
              <a:buFont typeface="+mj-lt"/>
              <a:buAutoNum type="arabicPeriod"/>
            </a:pPr>
            <a:r>
              <a:rPr lang="en-US" dirty="0" smtClean="0"/>
              <a:t>A web application authenticates a user without first invalidating the existing session ID, thereby continuing to use the session ID already associated with the user. </a:t>
            </a:r>
          </a:p>
          <a:p>
            <a:pPr marL="228600" indent="-228600">
              <a:buFont typeface="+mj-lt"/>
              <a:buAutoNum type="arabicPeriod"/>
            </a:pPr>
            <a:r>
              <a:rPr lang="en-US" dirty="0" smtClean="0"/>
              <a:t>An attacker is able to force a known session ID on a user so that, once the user authenticates, the attacker has access to the authenticated session. </a:t>
            </a:r>
          </a:p>
          <a:p>
            <a:r>
              <a:rPr lang="en-US" dirty="0" smtClean="0"/>
              <a:t>In the generic exploit of session fixation vulnerabilities, an attacker creates a new session on a web application and records the associated session identifier. The attacker then causes the victim to authenticate against the server using the same session identifier, giving the attacker access to the user's account through the active session. </a:t>
            </a:r>
          </a:p>
          <a:p>
            <a:endParaRPr lang="en-US" dirty="0" smtClean="0"/>
          </a:p>
          <a:p>
            <a:endParaRPr lang="en-US" dirty="0" smtClean="0"/>
          </a:p>
          <a:p>
            <a:r>
              <a:rPr lang="en-US" dirty="0" smtClean="0"/>
              <a:t>Session Replay / session Hijack:</a:t>
            </a:r>
          </a:p>
          <a:p>
            <a:endParaRPr lang="en-US" dirty="0" smtClean="0"/>
          </a:p>
          <a:p>
            <a:r>
              <a:rPr lang="en-US" dirty="0" smtClean="0"/>
              <a:t>The Session Hijacking attack compromises the session token by stealing or predicting a valid session token to gain unauthorized access to the Web Server. </a:t>
            </a:r>
          </a:p>
          <a:p>
            <a:r>
              <a:rPr lang="en-US" dirty="0" smtClean="0"/>
              <a:t>The session token could be compromised in different ways; the most common are: </a:t>
            </a:r>
          </a:p>
          <a:p>
            <a:r>
              <a:rPr lang="en-US" dirty="0" smtClean="0"/>
              <a:t>Predictable session token; </a:t>
            </a:r>
          </a:p>
          <a:p>
            <a:r>
              <a:rPr lang="en-US" dirty="0" smtClean="0"/>
              <a:t>Session Sniffing; </a:t>
            </a:r>
          </a:p>
          <a:p>
            <a:r>
              <a:rPr lang="en-US" dirty="0" smtClean="0"/>
              <a:t>Client-side attacks (XSS, malicious JavaScript Codes, Trojans, </a:t>
            </a:r>
            <a:r>
              <a:rPr lang="en-US" dirty="0" err="1" smtClean="0"/>
              <a:t>etc</a:t>
            </a:r>
            <a:r>
              <a:rPr lang="en-US" dirty="0" smtClean="0"/>
              <a:t>); </a:t>
            </a:r>
          </a:p>
          <a:p>
            <a:r>
              <a:rPr lang="en-US" dirty="0" smtClean="0">
                <a:hlinkClick r:id="rId3" tooltip="Man-in-the-middle attack"/>
              </a:rPr>
              <a:t>Man-in-the-middle attack</a:t>
            </a:r>
            <a:r>
              <a:rPr lang="en-US" dirty="0" smtClean="0"/>
              <a:t> </a:t>
            </a:r>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C3CEE73E-4225-4304-99E3-1280B9A71391}" type="slidenum">
              <a:rPr lang="en-US" smtClean="0"/>
              <a:pPr>
                <a:defRPr/>
              </a:pPr>
              <a:t>16</a:t>
            </a:fld>
            <a:endParaRPr lang="en-US"/>
          </a:p>
        </p:txBody>
      </p:sp>
    </p:spTree>
    <p:extLst>
      <p:ext uri="{BB962C8B-B14F-4D97-AF65-F5344CB8AC3E}">
        <p14:creationId xmlns:p14="http://schemas.microsoft.com/office/powerpoint/2010/main" val="3215558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C3CEE73E-4225-4304-99E3-1280B9A71391}" type="slidenum">
              <a:rPr lang="en-US" smtClean="0"/>
              <a:pPr>
                <a:defRPr/>
              </a:pPr>
              <a:t>17</a:t>
            </a:fld>
            <a:endParaRPr lang="en-US"/>
          </a:p>
        </p:txBody>
      </p:sp>
    </p:spTree>
    <p:extLst>
      <p:ext uri="{BB962C8B-B14F-4D97-AF65-F5344CB8AC3E}">
        <p14:creationId xmlns:p14="http://schemas.microsoft.com/office/powerpoint/2010/main" val="2481279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C3CEE73E-4225-4304-99E3-1280B9A71391}" type="slidenum">
              <a:rPr lang="en-US" smtClean="0"/>
              <a:pPr>
                <a:defRPr/>
              </a:pPr>
              <a:t>18</a:t>
            </a:fld>
            <a:endParaRPr lang="en-US"/>
          </a:p>
        </p:txBody>
      </p:sp>
    </p:spTree>
    <p:extLst>
      <p:ext uri="{BB962C8B-B14F-4D97-AF65-F5344CB8AC3E}">
        <p14:creationId xmlns:p14="http://schemas.microsoft.com/office/powerpoint/2010/main" val="3237531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pPr>
              <a:defRPr/>
            </a:pPr>
            <a:fld id="{C3CEE73E-4225-4304-99E3-1280B9A71391}" type="slidenum">
              <a:rPr lang="en-US" smtClean="0"/>
              <a:pPr>
                <a:defRPr/>
              </a:pPr>
              <a:t>19</a:t>
            </a:fld>
            <a:endParaRPr lang="en-US"/>
          </a:p>
        </p:txBody>
      </p:sp>
    </p:spTree>
    <p:extLst>
      <p:ext uri="{BB962C8B-B14F-4D97-AF65-F5344CB8AC3E}">
        <p14:creationId xmlns:p14="http://schemas.microsoft.com/office/powerpoint/2010/main" val="3828147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C3CEE73E-4225-4304-99E3-1280B9A71391}" type="slidenum">
              <a:rPr lang="en-US" smtClean="0"/>
              <a:pPr>
                <a:defRPr/>
              </a:pPr>
              <a:t>20</a:t>
            </a:fld>
            <a:endParaRPr lang="en-US"/>
          </a:p>
        </p:txBody>
      </p:sp>
    </p:spTree>
    <p:extLst>
      <p:ext uri="{BB962C8B-B14F-4D97-AF65-F5344CB8AC3E}">
        <p14:creationId xmlns:p14="http://schemas.microsoft.com/office/powerpoint/2010/main" val="1187322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smtClean="0"/>
              <a:t>Plus it’s really just a bad idea.  You don’t know who’s on the other end and how far they’ll take things.  </a:t>
            </a:r>
            <a:r>
              <a:rPr lang="en-US" baseline="0" dirty="0" err="1" smtClean="0"/>
              <a:t>SWATing</a:t>
            </a:r>
            <a:r>
              <a:rPr lang="en-US" baseline="0" dirty="0" smtClean="0"/>
              <a:t>, etc.</a:t>
            </a:r>
          </a:p>
        </p:txBody>
      </p:sp>
      <p:sp>
        <p:nvSpPr>
          <p:cNvPr id="4" name="Slide Number Placeholder 3"/>
          <p:cNvSpPr>
            <a:spLocks noGrp="1"/>
          </p:cNvSpPr>
          <p:nvPr>
            <p:ph type="sldNum" sz="quarter" idx="10"/>
          </p:nvPr>
        </p:nvSpPr>
        <p:spPr/>
        <p:txBody>
          <a:bodyPr/>
          <a:lstStyle/>
          <a:p>
            <a:pPr>
              <a:defRPr/>
            </a:pPr>
            <a:fld id="{C3CEE73E-4225-4304-99E3-1280B9A71391}" type="slidenum">
              <a:rPr lang="en-US" smtClean="0"/>
              <a:pPr>
                <a:defRPr/>
              </a:pPr>
              <a:t>21</a:t>
            </a:fld>
            <a:endParaRPr lang="en-US"/>
          </a:p>
        </p:txBody>
      </p:sp>
    </p:spTree>
    <p:extLst>
      <p:ext uri="{BB962C8B-B14F-4D97-AF65-F5344CB8AC3E}">
        <p14:creationId xmlns:p14="http://schemas.microsoft.com/office/powerpoint/2010/main" val="3334491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C3CEE73E-4225-4304-99E3-1280B9A71391}" type="slidenum">
              <a:rPr lang="en-US" smtClean="0"/>
              <a:pPr>
                <a:defRPr/>
              </a:pPr>
              <a:t>2</a:t>
            </a:fld>
            <a:endParaRPr lang="en-US"/>
          </a:p>
        </p:txBody>
      </p:sp>
    </p:spTree>
    <p:extLst>
      <p:ext uri="{BB962C8B-B14F-4D97-AF65-F5344CB8AC3E}">
        <p14:creationId xmlns:p14="http://schemas.microsoft.com/office/powerpoint/2010/main" val="4160830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C3CEE73E-4225-4304-99E3-1280B9A71391}" type="slidenum">
              <a:rPr lang="en-US" smtClean="0"/>
              <a:pPr>
                <a:defRPr/>
              </a:pPr>
              <a:t>22</a:t>
            </a:fld>
            <a:endParaRPr lang="en-US"/>
          </a:p>
        </p:txBody>
      </p:sp>
    </p:spTree>
    <p:extLst>
      <p:ext uri="{BB962C8B-B14F-4D97-AF65-F5344CB8AC3E}">
        <p14:creationId xmlns:p14="http://schemas.microsoft.com/office/powerpoint/2010/main" val="1673983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C3CEE73E-4225-4304-99E3-1280B9A71391}" type="slidenum">
              <a:rPr lang="en-US" smtClean="0"/>
              <a:pPr>
                <a:defRPr/>
              </a:pPr>
              <a:t>23</a:t>
            </a:fld>
            <a:endParaRPr lang="en-US"/>
          </a:p>
        </p:txBody>
      </p:sp>
    </p:spTree>
    <p:extLst>
      <p:ext uri="{BB962C8B-B14F-4D97-AF65-F5344CB8AC3E}">
        <p14:creationId xmlns:p14="http://schemas.microsoft.com/office/powerpoint/2010/main" val="4134367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C3CEE73E-4225-4304-99E3-1280B9A71391}" type="slidenum">
              <a:rPr lang="en-US" smtClean="0"/>
              <a:pPr>
                <a:defRPr/>
              </a:pPr>
              <a:t>24</a:t>
            </a:fld>
            <a:endParaRPr lang="en-US"/>
          </a:p>
        </p:txBody>
      </p:sp>
    </p:spTree>
    <p:extLst>
      <p:ext uri="{BB962C8B-B14F-4D97-AF65-F5344CB8AC3E}">
        <p14:creationId xmlns:p14="http://schemas.microsoft.com/office/powerpoint/2010/main" val="1652939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C3CEE73E-4225-4304-99E3-1280B9A71391}" type="slidenum">
              <a:rPr lang="en-US" smtClean="0"/>
              <a:pPr>
                <a:defRPr/>
              </a:pPr>
              <a:t>25</a:t>
            </a:fld>
            <a:endParaRPr lang="en-US"/>
          </a:p>
        </p:txBody>
      </p:sp>
    </p:spTree>
    <p:extLst>
      <p:ext uri="{BB962C8B-B14F-4D97-AF65-F5344CB8AC3E}">
        <p14:creationId xmlns:p14="http://schemas.microsoft.com/office/powerpoint/2010/main" val="4054657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C3CEE73E-4225-4304-99E3-1280B9A71391}" type="slidenum">
              <a:rPr lang="en-US" smtClean="0"/>
              <a:pPr>
                <a:defRPr/>
              </a:pPr>
              <a:t>26</a:t>
            </a:fld>
            <a:endParaRPr lang="en-US"/>
          </a:p>
        </p:txBody>
      </p:sp>
    </p:spTree>
    <p:extLst>
      <p:ext uri="{BB962C8B-B14F-4D97-AF65-F5344CB8AC3E}">
        <p14:creationId xmlns:p14="http://schemas.microsoft.com/office/powerpoint/2010/main" val="4106378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C3CEE73E-4225-4304-99E3-1280B9A71391}" type="slidenum">
              <a:rPr lang="en-US" smtClean="0"/>
              <a:pPr>
                <a:defRPr/>
              </a:pPr>
              <a:t>3</a:t>
            </a:fld>
            <a:endParaRPr lang="en-US"/>
          </a:p>
        </p:txBody>
      </p:sp>
    </p:spTree>
    <p:extLst>
      <p:ext uri="{BB962C8B-B14F-4D97-AF65-F5344CB8AC3E}">
        <p14:creationId xmlns:p14="http://schemas.microsoft.com/office/powerpoint/2010/main" val="3578575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C3CEE73E-4225-4304-99E3-1280B9A71391}" type="slidenum">
              <a:rPr lang="en-US" smtClean="0"/>
              <a:pPr>
                <a:defRPr/>
              </a:pPr>
              <a:t>4</a:t>
            </a:fld>
            <a:endParaRPr lang="en-US"/>
          </a:p>
        </p:txBody>
      </p:sp>
    </p:spTree>
    <p:extLst>
      <p:ext uri="{BB962C8B-B14F-4D97-AF65-F5344CB8AC3E}">
        <p14:creationId xmlns:p14="http://schemas.microsoft.com/office/powerpoint/2010/main" val="1297604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C3CEE73E-4225-4304-99E3-1280B9A71391}" type="slidenum">
              <a:rPr lang="en-US" smtClean="0"/>
              <a:pPr>
                <a:defRPr/>
              </a:pPr>
              <a:t>5</a:t>
            </a:fld>
            <a:endParaRPr lang="en-US"/>
          </a:p>
        </p:txBody>
      </p:sp>
    </p:spTree>
    <p:extLst>
      <p:ext uri="{BB962C8B-B14F-4D97-AF65-F5344CB8AC3E}">
        <p14:creationId xmlns:p14="http://schemas.microsoft.com/office/powerpoint/2010/main" val="370359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C3CEE73E-4225-4304-99E3-1280B9A71391}" type="slidenum">
              <a:rPr lang="en-US" smtClean="0"/>
              <a:pPr>
                <a:defRPr/>
              </a:pPr>
              <a:t>6</a:t>
            </a:fld>
            <a:endParaRPr lang="en-US"/>
          </a:p>
        </p:txBody>
      </p:sp>
    </p:spTree>
    <p:extLst>
      <p:ext uri="{BB962C8B-B14F-4D97-AF65-F5344CB8AC3E}">
        <p14:creationId xmlns:p14="http://schemas.microsoft.com/office/powerpoint/2010/main" val="4239331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buClr>
                <a:schemeClr val="tx1"/>
              </a:buClr>
              <a:buNone/>
              <a:defRPr/>
            </a:pPr>
            <a:r>
              <a:rPr lang="en-US" dirty="0" smtClean="0"/>
              <a:t>&lt;we’re pretty much talking web / email only today&gt;</a:t>
            </a:r>
          </a:p>
          <a:p>
            <a:pPr marL="0" indent="0">
              <a:buClr>
                <a:schemeClr val="tx1"/>
              </a:buClr>
              <a:buNone/>
              <a:defRPr/>
            </a:pPr>
            <a:r>
              <a:rPr lang="en-US" dirty="0" smtClean="0"/>
              <a:t>&lt;request&gt;</a:t>
            </a:r>
          </a:p>
          <a:p>
            <a:pPr marL="0" indent="0">
              <a:buClr>
                <a:schemeClr val="tx1"/>
              </a:buClr>
              <a:buNone/>
              <a:defRPr/>
            </a:pPr>
            <a:r>
              <a:rPr lang="en-US" dirty="0" smtClean="0"/>
              <a:t>&lt;server does stuff to generate a response&gt;</a:t>
            </a:r>
          </a:p>
          <a:p>
            <a:pPr marL="0" indent="0">
              <a:buClr>
                <a:schemeClr val="tx1"/>
              </a:buClr>
              <a:buNone/>
              <a:defRPr/>
            </a:pPr>
            <a:r>
              <a:rPr lang="en-US" dirty="0" smtClean="0"/>
              <a:t>&lt;response comes back to you&gt;</a:t>
            </a:r>
          </a:p>
          <a:p>
            <a:pPr marL="0" indent="0">
              <a:buClr>
                <a:schemeClr val="tx1"/>
              </a:buClr>
              <a:buNone/>
              <a:defRPr/>
            </a:pPr>
            <a:r>
              <a:rPr lang="en-US" dirty="0" smtClean="0"/>
              <a:t>&lt;browser puts it all together – static and dynamic&gt;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C3CEE73E-4225-4304-99E3-1280B9A71391}" type="slidenum">
              <a:rPr lang="en-US" smtClean="0"/>
              <a:pPr>
                <a:defRPr/>
              </a:pPr>
              <a:t>7</a:t>
            </a:fld>
            <a:endParaRPr lang="en-US"/>
          </a:p>
        </p:txBody>
      </p:sp>
    </p:spTree>
    <p:extLst>
      <p:ext uri="{BB962C8B-B14F-4D97-AF65-F5344CB8AC3E}">
        <p14:creationId xmlns:p14="http://schemas.microsoft.com/office/powerpoint/2010/main" val="802763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C3CEE73E-4225-4304-99E3-1280B9A71391}" type="slidenum">
              <a:rPr lang="en-US" smtClean="0"/>
              <a:pPr>
                <a:defRPr/>
              </a:pPr>
              <a:t>8</a:t>
            </a:fld>
            <a:endParaRPr lang="en-US"/>
          </a:p>
        </p:txBody>
      </p:sp>
    </p:spTree>
    <p:extLst>
      <p:ext uri="{BB962C8B-B14F-4D97-AF65-F5344CB8AC3E}">
        <p14:creationId xmlns:p14="http://schemas.microsoft.com/office/powerpoint/2010/main" val="3200192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dirty="0" smtClean="0"/>
              <a:t>XSS is the most common client-side vulnerability</a:t>
            </a:r>
            <a:r>
              <a:rPr lang="en-US" baseline="0" dirty="0" smtClean="0"/>
              <a:t> these days.  </a:t>
            </a:r>
          </a:p>
          <a:p>
            <a:endParaRPr lang="en-US" baseline="0" dirty="0" smtClean="0"/>
          </a:p>
          <a:p>
            <a:r>
              <a:rPr lang="en-US" baseline="0" dirty="0" smtClean="0"/>
              <a:t>Essentially, XSS is a scenario where dynamic client-side content is delivered to the victim's browser.  Because the </a:t>
            </a:r>
            <a:r>
              <a:rPr lang="en-US" dirty="0" smtClean="0"/>
              <a:t>browser has no way to know that the script should not be trusted, it will execute the script.  If you can get a browser</a:t>
            </a:r>
            <a:r>
              <a:rPr lang="en-US" baseline="0" dirty="0" smtClean="0"/>
              <a:t> to load </a:t>
            </a:r>
            <a:r>
              <a:rPr lang="en-US" baseline="0" dirty="0" err="1" smtClean="0"/>
              <a:t>javascript</a:t>
            </a:r>
            <a:r>
              <a:rPr lang="en-US" baseline="0" dirty="0" smtClean="0"/>
              <a:t> while visiting a site, you can use that </a:t>
            </a:r>
            <a:r>
              <a:rPr lang="en-US" baseline="0" dirty="0" err="1" smtClean="0"/>
              <a:t>javascript</a:t>
            </a:r>
            <a:r>
              <a:rPr lang="en-US" baseline="0" dirty="0" smtClean="0"/>
              <a:t> to change that site's behavior.</a:t>
            </a:r>
            <a:endParaRPr lang="en-US" dirty="0" smtClean="0"/>
          </a:p>
          <a:p>
            <a:endParaRPr lang="en-US" baseline="0" dirty="0" smtClean="0"/>
          </a:p>
          <a:p>
            <a:r>
              <a:rPr lang="en-US" baseline="0" dirty="0" smtClean="0"/>
              <a:t>There are two categories of XSS: persistent and non-persistent (or stored and reflected).</a:t>
            </a:r>
          </a:p>
          <a:p>
            <a:endParaRPr lang="en-US" baseline="0" dirty="0" smtClean="0"/>
          </a:p>
          <a:p>
            <a:r>
              <a:rPr lang="en-US" baseline="0" dirty="0" smtClean="0"/>
              <a:t>In a persistent attack, the content has been uploaded to a website and affects everybody who views that site.  Think of a social media site where you're able to upload content.  If you were able to upload scripts to run on the client side, you could direct all viewers to execute those scripts upon loading the page.  </a:t>
            </a:r>
            <a:r>
              <a:rPr lang="en-US" dirty="0" smtClean="0"/>
              <a:t>Because it thinks the script came from a trusted source, the malicious script can access any cookies, session tokens, or other sensitive information retained by your browser and used with that site. These scripts can even rewrite the content of the HTML page. </a:t>
            </a:r>
          </a:p>
          <a:p>
            <a:endParaRPr lang="en-US" baseline="0" dirty="0" smtClean="0"/>
          </a:p>
          <a:p>
            <a:r>
              <a:rPr lang="en-US" baseline="0" dirty="0" smtClean="0"/>
              <a:t>A non-persistent attack has essentially the same effects, but it only targets a single individual at a time.  In these cases, the payload is delivered by other means – usually by email.</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C3CEE73E-4225-4304-99E3-1280B9A71391}" type="slidenum">
              <a:rPr lang="en-US" smtClean="0"/>
              <a:pPr>
                <a:defRPr/>
              </a:pPr>
              <a:t>11</a:t>
            </a:fld>
            <a:endParaRPr lang="en-US"/>
          </a:p>
        </p:txBody>
      </p:sp>
    </p:spTree>
    <p:extLst>
      <p:ext uri="{BB962C8B-B14F-4D97-AF65-F5344CB8AC3E}">
        <p14:creationId xmlns:p14="http://schemas.microsoft.com/office/powerpoint/2010/main" val="1509991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B646914-5F1C-D847-9114-65955FBA8CD3}" type="datetimeFigureOut">
              <a:rPr lang="en-US" smtClean="0"/>
              <a:t>8/1/17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B98C5-E386-3743-A7E3-C6AF0EDBD748}" type="slidenum">
              <a:rPr lang="en-US" smtClean="0"/>
              <a:t>‹#›</a:t>
            </a:fld>
            <a:endParaRPr lang="en-US"/>
          </a:p>
        </p:txBody>
      </p:sp>
    </p:spTree>
    <p:extLst>
      <p:ext uri="{BB962C8B-B14F-4D97-AF65-F5344CB8AC3E}">
        <p14:creationId xmlns:p14="http://schemas.microsoft.com/office/powerpoint/2010/main" val="3236654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646914-5F1C-D847-9114-65955FBA8CD3}" type="datetimeFigureOut">
              <a:rPr lang="en-US" smtClean="0"/>
              <a:t>8/1/17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B98C5-E386-3743-A7E3-C6AF0EDBD748}" type="slidenum">
              <a:rPr lang="en-US" smtClean="0"/>
              <a:t>‹#›</a:t>
            </a:fld>
            <a:endParaRPr lang="en-US"/>
          </a:p>
        </p:txBody>
      </p:sp>
    </p:spTree>
    <p:extLst>
      <p:ext uri="{BB962C8B-B14F-4D97-AF65-F5344CB8AC3E}">
        <p14:creationId xmlns:p14="http://schemas.microsoft.com/office/powerpoint/2010/main" val="398844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646914-5F1C-D847-9114-65955FBA8CD3}" type="datetimeFigureOut">
              <a:rPr lang="en-US" smtClean="0"/>
              <a:t>8/1/17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B98C5-E386-3743-A7E3-C6AF0EDBD748}" type="slidenum">
              <a:rPr lang="en-US" smtClean="0"/>
              <a:t>‹#›</a:t>
            </a:fld>
            <a:endParaRPr lang="en-US"/>
          </a:p>
        </p:txBody>
      </p:sp>
    </p:spTree>
    <p:extLst>
      <p:ext uri="{BB962C8B-B14F-4D97-AF65-F5344CB8AC3E}">
        <p14:creationId xmlns:p14="http://schemas.microsoft.com/office/powerpoint/2010/main" val="1565926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58565" y="1029794"/>
            <a:ext cx="5549196" cy="1638493"/>
          </a:xfrm>
        </p:spPr>
        <p:txBody>
          <a:bodyPr anchor="b"/>
          <a:lstStyle>
            <a:lvl1pPr algn="ctr">
              <a:defRPr sz="6000">
                <a:solidFill>
                  <a:srgbClr val="FF0000"/>
                </a:solidFill>
                <a:effectLst>
                  <a:glow rad="228600">
                    <a:schemeClr val="accent2">
                      <a:satMod val="175000"/>
                      <a:alpha val="40000"/>
                    </a:schemeClr>
                  </a:glow>
                </a:effectLst>
                <a:latin typeface="Arial Black" panose="020B0A040201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804432" y="2751495"/>
            <a:ext cx="5603329" cy="713964"/>
          </a:xfrm>
        </p:spPr>
        <p:txBody>
          <a:bodyPr/>
          <a:lstStyle>
            <a:lvl1pPr marL="0" indent="0" algn="ctr">
              <a:buNone/>
              <a:defRPr sz="2400">
                <a:solidFill>
                  <a:srgbClr val="0070C0"/>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9D21D778-B565-4D7E-94D7-64010A445B68}" type="datetimeFigureOut">
              <a:rPr lang="en-US" smtClean="0"/>
              <a:pPr/>
              <a:t>8/1/17</a:t>
            </a:fld>
            <a:endParaRPr lang="en-US"/>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D70F7EEA-CCD7-4A3C-904B-CB173CB1B3CA}" type="slidenum">
              <a:rPr lang="en-GB" smtClean="0"/>
              <a:pPr>
                <a:defRPr/>
              </a:pPr>
              <a:t>‹#›</a:t>
            </a:fld>
            <a:endParaRPr lang="en-GB"/>
          </a:p>
        </p:txBody>
      </p:sp>
      <p:grpSp>
        <p:nvGrpSpPr>
          <p:cNvPr id="18" name="Group 17"/>
          <p:cNvGrpSpPr>
            <a:grpSpLocks/>
          </p:cNvGrpSpPr>
          <p:nvPr/>
        </p:nvGrpSpPr>
        <p:grpSpPr bwMode="auto">
          <a:xfrm rot="5400000">
            <a:off x="4385325" y="-934126"/>
            <a:ext cx="2438141" cy="6365982"/>
            <a:chOff x="108812205" y="108627863"/>
            <a:chExt cx="2745989" cy="3114675"/>
          </a:xfrm>
        </p:grpSpPr>
        <p:sp>
          <p:nvSpPr>
            <p:cNvPr id="19" name="Rectangle 18" hidden="1"/>
            <p:cNvSpPr>
              <a:spLocks noChangeArrowheads="1"/>
            </p:cNvSpPr>
            <p:nvPr/>
          </p:nvSpPr>
          <p:spPr bwMode="auto">
            <a:xfrm>
              <a:off x="108812205" y="108627863"/>
              <a:ext cx="2745989" cy="3114675"/>
            </a:xfrm>
            <a:prstGeom prst="rect">
              <a:avLst/>
            </a:prstGeom>
            <a:solidFill>
              <a:srgbClr val="FFFFFF"/>
            </a:solidFill>
            <a:ln w="31750" algn="ctr">
              <a:solidFill>
                <a:srgbClr val="0083D5"/>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nvGrpSpPr>
            <p:cNvPr id="20" name="Group 19"/>
            <p:cNvGrpSpPr>
              <a:grpSpLocks/>
            </p:cNvGrpSpPr>
            <p:nvPr/>
          </p:nvGrpSpPr>
          <p:grpSpPr bwMode="auto">
            <a:xfrm>
              <a:off x="108812205" y="108627863"/>
              <a:ext cx="2745989" cy="3114675"/>
              <a:chOff x="108812205" y="108627863"/>
              <a:chExt cx="2745989" cy="3114675"/>
            </a:xfrm>
          </p:grpSpPr>
          <p:sp>
            <p:nvSpPr>
              <p:cNvPr id="21" name="AutoShape 11"/>
              <p:cNvSpPr>
                <a:spLocks/>
              </p:cNvSpPr>
              <p:nvPr/>
            </p:nvSpPr>
            <p:spPr bwMode="auto">
              <a:xfrm rot="5400000">
                <a:off x="109998067" y="107442001"/>
                <a:ext cx="371475" cy="2743200"/>
              </a:xfrm>
              <a:prstGeom prst="leftBrace">
                <a:avLst>
                  <a:gd name="adj1" fmla="val 0"/>
                  <a:gd name="adj2" fmla="val 50000"/>
                </a:avLst>
              </a:prstGeom>
              <a:solidFill>
                <a:srgbClr val="FFFFFF"/>
              </a:solidFill>
              <a:ln w="31750" algn="ctr">
                <a:solidFill>
                  <a:srgbClr val="0083D5"/>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2" name="AutoShape 12"/>
              <p:cNvSpPr>
                <a:spLocks/>
              </p:cNvSpPr>
              <p:nvPr/>
            </p:nvSpPr>
            <p:spPr bwMode="auto">
              <a:xfrm rot="16200000">
                <a:off x="110000856" y="110185201"/>
                <a:ext cx="371475" cy="2743200"/>
              </a:xfrm>
              <a:prstGeom prst="leftBrace">
                <a:avLst>
                  <a:gd name="adj1" fmla="val 0"/>
                  <a:gd name="adj2" fmla="val 50000"/>
                </a:avLst>
              </a:prstGeom>
              <a:solidFill>
                <a:srgbClr val="FFFFFF"/>
              </a:solidFill>
              <a:ln w="31750" algn="ctr">
                <a:solidFill>
                  <a:srgbClr val="0083D5"/>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423978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D21D778-B565-4D7E-94D7-64010A445B68}" type="datetimeFigureOut">
              <a:rPr lang="en-US" smtClean="0"/>
              <a:pPr/>
              <a:t>8/1/17</a:t>
            </a:fld>
            <a:endParaRPr lang="en-US"/>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4D876108-EA3A-4AA4-B036-2BA7730113B8}" type="slidenum">
              <a:rPr lang="en-GB" smtClean="0"/>
              <a:pPr>
                <a:defRPr/>
              </a:pPr>
              <a:t>‹#›</a:t>
            </a:fld>
            <a:endParaRPr lang="en-GB"/>
          </a:p>
        </p:txBody>
      </p:sp>
      <p:cxnSp>
        <p:nvCxnSpPr>
          <p:cNvPr id="8" name="Straight Connector 7"/>
          <p:cNvCxnSpPr/>
          <p:nvPr/>
        </p:nvCxnSpPr>
        <p:spPr>
          <a:xfrm flipH="1" flipV="1">
            <a:off x="628650" y="1035441"/>
            <a:ext cx="7583060" cy="8168"/>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452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D21D778-B565-4D7E-94D7-64010A445B68}" type="datetimeFigureOut">
              <a:rPr lang="en-US" smtClean="0"/>
              <a:pPr/>
              <a:t>8/1/17</a:t>
            </a:fld>
            <a:endParaRPr lang="en-US"/>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1A11CCD0-B68B-4C50-8903-7670DA63989E}" type="slidenum">
              <a:rPr lang="en-GB" smtClean="0"/>
              <a:pPr>
                <a:defRPr/>
              </a:pPr>
              <a:t>‹#›</a:t>
            </a:fld>
            <a:endParaRPr lang="en-GB"/>
          </a:p>
        </p:txBody>
      </p:sp>
      <p:cxnSp>
        <p:nvCxnSpPr>
          <p:cNvPr id="9" name="Straight Connector 8"/>
          <p:cNvCxnSpPr/>
          <p:nvPr/>
        </p:nvCxnSpPr>
        <p:spPr>
          <a:xfrm flipH="1" flipV="1">
            <a:off x="628650" y="1035441"/>
            <a:ext cx="7583060" cy="8168"/>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7228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3" y="1878807"/>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21D778-B565-4D7E-94D7-64010A445B68}" type="datetimeFigureOut">
              <a:rPr lang="en-US" smtClean="0"/>
              <a:pPr/>
              <a:t>8/1/17</a:t>
            </a:fld>
            <a:endParaRPr lang="en-US"/>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B9E2AC06-0991-4E3B-9A59-DFFE42F91663}" type="slidenum">
              <a:rPr lang="en-GB" smtClean="0"/>
              <a:pPr>
                <a:defRPr/>
              </a:pPr>
              <a:t>‹#›</a:t>
            </a:fld>
            <a:endParaRPr lang="en-GB"/>
          </a:p>
        </p:txBody>
      </p:sp>
    </p:spTree>
    <p:extLst>
      <p:ext uri="{BB962C8B-B14F-4D97-AF65-F5344CB8AC3E}">
        <p14:creationId xmlns:p14="http://schemas.microsoft.com/office/powerpoint/2010/main" val="774419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21D778-B565-4D7E-94D7-64010A445B68}" type="datetimeFigureOut">
              <a:rPr lang="en-US" smtClean="0"/>
              <a:pPr/>
              <a:t>8/1/17</a:t>
            </a:fld>
            <a:endParaRPr lang="en-US"/>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41CCAAE5-DB93-4129-82B7-EBE1C5849905}" type="slidenum">
              <a:rPr lang="en-GB" smtClean="0"/>
              <a:pPr>
                <a:defRPr/>
              </a:pPr>
              <a:t>‹#›</a:t>
            </a:fld>
            <a:endParaRPr lang="en-GB"/>
          </a:p>
        </p:txBody>
      </p:sp>
    </p:spTree>
    <p:extLst>
      <p:ext uri="{BB962C8B-B14F-4D97-AF65-F5344CB8AC3E}">
        <p14:creationId xmlns:p14="http://schemas.microsoft.com/office/powerpoint/2010/main" val="3790136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21D778-B565-4D7E-94D7-64010A445B68}" type="datetimeFigureOut">
              <a:rPr lang="en-US" smtClean="0"/>
              <a:pPr/>
              <a:t>8/1/17</a:t>
            </a:fld>
            <a:endParaRPr lang="en-US"/>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60AE2E40-4F4B-4E27-8E6D-357ACA76D897}" type="slidenum">
              <a:rPr lang="en-GB" smtClean="0"/>
              <a:pPr>
                <a:defRPr/>
              </a:pPr>
              <a:t>‹#›</a:t>
            </a:fld>
            <a:endParaRPr lang="en-GB"/>
          </a:p>
        </p:txBody>
      </p:sp>
    </p:spTree>
    <p:extLst>
      <p:ext uri="{BB962C8B-B14F-4D97-AF65-F5344CB8AC3E}">
        <p14:creationId xmlns:p14="http://schemas.microsoft.com/office/powerpoint/2010/main" val="2953798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21D778-B565-4D7E-94D7-64010A445B68}" type="datetimeFigureOut">
              <a:rPr lang="en-US" smtClean="0"/>
              <a:pPr/>
              <a:t>8/1/17</a:t>
            </a:fld>
            <a:endParaRPr lang="en-US"/>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75CCB06D-3986-46A8-B202-BAFA35C76FF0}" type="slidenum">
              <a:rPr lang="en-GB" smtClean="0"/>
              <a:pPr>
                <a:defRPr/>
              </a:pPr>
              <a:t>‹#›</a:t>
            </a:fld>
            <a:endParaRPr lang="en-GB"/>
          </a:p>
        </p:txBody>
      </p:sp>
    </p:spTree>
    <p:extLst>
      <p:ext uri="{BB962C8B-B14F-4D97-AF65-F5344CB8AC3E}">
        <p14:creationId xmlns:p14="http://schemas.microsoft.com/office/powerpoint/2010/main" val="3874246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740570"/>
            <a:ext cx="4629150" cy="36552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21D778-B565-4D7E-94D7-64010A445B68}" type="datetimeFigureOut">
              <a:rPr lang="en-US" smtClean="0"/>
              <a:pPr/>
              <a:t>8/1/17</a:t>
            </a:fld>
            <a:endParaRPr lang="en-US" dirty="0"/>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032E1D9B-FC2C-45B5-B804-FFB1C498B416}" type="slidenum">
              <a:rPr lang="en-GB" smtClean="0"/>
              <a:pPr>
                <a:defRPr/>
              </a:pPr>
              <a:t>‹#›</a:t>
            </a:fld>
            <a:endParaRPr lang="en-GB"/>
          </a:p>
        </p:txBody>
      </p:sp>
    </p:spTree>
    <p:extLst>
      <p:ext uri="{BB962C8B-B14F-4D97-AF65-F5344CB8AC3E}">
        <p14:creationId xmlns:p14="http://schemas.microsoft.com/office/powerpoint/2010/main" val="595257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646914-5F1C-D847-9114-65955FBA8CD3}" type="datetimeFigureOut">
              <a:rPr lang="en-US" smtClean="0"/>
              <a:t>8/1/17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B98C5-E386-3743-A7E3-C6AF0EDBD748}" type="slidenum">
              <a:rPr lang="en-US" smtClean="0"/>
              <a:t>‹#›</a:t>
            </a:fld>
            <a:endParaRPr lang="en-US"/>
          </a:p>
        </p:txBody>
      </p:sp>
    </p:spTree>
    <p:extLst>
      <p:ext uri="{BB962C8B-B14F-4D97-AF65-F5344CB8AC3E}">
        <p14:creationId xmlns:p14="http://schemas.microsoft.com/office/powerpoint/2010/main" val="553931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21D778-B565-4D7E-94D7-64010A445B68}" type="datetimeFigureOut">
              <a:rPr lang="en-US" smtClean="0"/>
              <a:pPr/>
              <a:t>8/1/17</a:t>
            </a:fld>
            <a:endParaRPr lang="en-US"/>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ABBF2F1D-7562-4621-AF5A-E7BB72C2536B}" type="slidenum">
              <a:rPr lang="en-GB" smtClean="0"/>
              <a:pPr>
                <a:defRPr/>
              </a:pPr>
              <a:t>‹#›</a:t>
            </a:fld>
            <a:endParaRPr lang="en-GB"/>
          </a:p>
        </p:txBody>
      </p:sp>
    </p:spTree>
    <p:extLst>
      <p:ext uri="{BB962C8B-B14F-4D97-AF65-F5344CB8AC3E}">
        <p14:creationId xmlns:p14="http://schemas.microsoft.com/office/powerpoint/2010/main" val="1522829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3" y="273845"/>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21D778-B565-4D7E-94D7-64010A445B68}" type="datetimeFigureOut">
              <a:rPr lang="en-US" smtClean="0"/>
              <a:pPr/>
              <a:t>8/1/17</a:t>
            </a:fld>
            <a:endParaRPr lang="en-US"/>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062857B6-A17A-47A2-A26F-FCDAAF3793F4}" type="slidenum">
              <a:rPr lang="en-GB" smtClean="0"/>
              <a:pPr>
                <a:defRPr/>
              </a:pPr>
              <a:t>‹#›</a:t>
            </a:fld>
            <a:endParaRPr lang="en-GB"/>
          </a:p>
        </p:txBody>
      </p:sp>
    </p:spTree>
    <p:extLst>
      <p:ext uri="{BB962C8B-B14F-4D97-AF65-F5344CB8AC3E}">
        <p14:creationId xmlns:p14="http://schemas.microsoft.com/office/powerpoint/2010/main" val="1478998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646914-5F1C-D847-9114-65955FBA8CD3}" type="datetimeFigureOut">
              <a:rPr lang="en-US" smtClean="0"/>
              <a:t>8/1/17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B98C5-E386-3743-A7E3-C6AF0EDBD748}" type="slidenum">
              <a:rPr lang="en-US" smtClean="0"/>
              <a:t>‹#›</a:t>
            </a:fld>
            <a:endParaRPr lang="en-US"/>
          </a:p>
        </p:txBody>
      </p:sp>
    </p:spTree>
    <p:extLst>
      <p:ext uri="{BB962C8B-B14F-4D97-AF65-F5344CB8AC3E}">
        <p14:creationId xmlns:p14="http://schemas.microsoft.com/office/powerpoint/2010/main" val="323731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646914-5F1C-D847-9114-65955FBA8CD3}" type="datetimeFigureOut">
              <a:rPr lang="en-US" smtClean="0"/>
              <a:t>8/1/17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5B98C5-E386-3743-A7E3-C6AF0EDBD748}" type="slidenum">
              <a:rPr lang="en-US" smtClean="0"/>
              <a:t>‹#›</a:t>
            </a:fld>
            <a:endParaRPr lang="en-US"/>
          </a:p>
        </p:txBody>
      </p:sp>
    </p:spTree>
    <p:extLst>
      <p:ext uri="{BB962C8B-B14F-4D97-AF65-F5344CB8AC3E}">
        <p14:creationId xmlns:p14="http://schemas.microsoft.com/office/powerpoint/2010/main" val="1005440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B646914-5F1C-D847-9114-65955FBA8CD3}" type="datetimeFigureOut">
              <a:rPr lang="en-US" smtClean="0"/>
              <a:t>8/1/17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5B98C5-E386-3743-A7E3-C6AF0EDBD748}" type="slidenum">
              <a:rPr lang="en-US" smtClean="0"/>
              <a:t>‹#›</a:t>
            </a:fld>
            <a:endParaRPr lang="en-US"/>
          </a:p>
        </p:txBody>
      </p:sp>
    </p:spTree>
    <p:extLst>
      <p:ext uri="{BB962C8B-B14F-4D97-AF65-F5344CB8AC3E}">
        <p14:creationId xmlns:p14="http://schemas.microsoft.com/office/powerpoint/2010/main" val="602109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646914-5F1C-D847-9114-65955FBA8CD3}" type="datetimeFigureOut">
              <a:rPr lang="en-US" smtClean="0"/>
              <a:t>8/1/17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5B98C5-E386-3743-A7E3-C6AF0EDBD748}" type="slidenum">
              <a:rPr lang="en-US" smtClean="0"/>
              <a:t>‹#›</a:t>
            </a:fld>
            <a:endParaRPr lang="en-US"/>
          </a:p>
        </p:txBody>
      </p:sp>
    </p:spTree>
    <p:extLst>
      <p:ext uri="{BB962C8B-B14F-4D97-AF65-F5344CB8AC3E}">
        <p14:creationId xmlns:p14="http://schemas.microsoft.com/office/powerpoint/2010/main" val="2307443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646914-5F1C-D847-9114-65955FBA8CD3}" type="datetimeFigureOut">
              <a:rPr lang="en-US" smtClean="0"/>
              <a:t>8/1/17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5B98C5-E386-3743-A7E3-C6AF0EDBD748}" type="slidenum">
              <a:rPr lang="en-US" smtClean="0"/>
              <a:t>‹#›</a:t>
            </a:fld>
            <a:endParaRPr lang="en-US"/>
          </a:p>
        </p:txBody>
      </p:sp>
    </p:spTree>
    <p:extLst>
      <p:ext uri="{BB962C8B-B14F-4D97-AF65-F5344CB8AC3E}">
        <p14:creationId xmlns:p14="http://schemas.microsoft.com/office/powerpoint/2010/main" val="1872835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646914-5F1C-D847-9114-65955FBA8CD3}" type="datetimeFigureOut">
              <a:rPr lang="en-US" smtClean="0"/>
              <a:t>8/1/17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5B98C5-E386-3743-A7E3-C6AF0EDBD748}" type="slidenum">
              <a:rPr lang="en-US" smtClean="0"/>
              <a:t>‹#›</a:t>
            </a:fld>
            <a:endParaRPr lang="en-US"/>
          </a:p>
        </p:txBody>
      </p:sp>
    </p:spTree>
    <p:extLst>
      <p:ext uri="{BB962C8B-B14F-4D97-AF65-F5344CB8AC3E}">
        <p14:creationId xmlns:p14="http://schemas.microsoft.com/office/powerpoint/2010/main" val="2872609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646914-5F1C-D847-9114-65955FBA8CD3}" type="datetimeFigureOut">
              <a:rPr lang="en-US" smtClean="0"/>
              <a:t>8/1/17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5B98C5-E386-3743-A7E3-C6AF0EDBD748}" type="slidenum">
              <a:rPr lang="en-US" smtClean="0"/>
              <a:t>‹#›</a:t>
            </a:fld>
            <a:endParaRPr lang="en-US"/>
          </a:p>
        </p:txBody>
      </p:sp>
    </p:spTree>
    <p:extLst>
      <p:ext uri="{BB962C8B-B14F-4D97-AF65-F5344CB8AC3E}">
        <p14:creationId xmlns:p14="http://schemas.microsoft.com/office/powerpoint/2010/main" val="26574802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B646914-5F1C-D847-9114-65955FBA8CD3}" type="datetimeFigureOut">
              <a:rPr lang="en-US" smtClean="0"/>
              <a:t>8/1/17</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15B98C5-E386-3743-A7E3-C6AF0EDBD748}" type="slidenum">
              <a:rPr lang="en-US" smtClean="0"/>
              <a:t>‹#›</a:t>
            </a:fld>
            <a:endParaRPr lang="en-US"/>
          </a:p>
        </p:txBody>
      </p:sp>
    </p:spTree>
    <p:extLst>
      <p:ext uri="{BB962C8B-B14F-4D97-AF65-F5344CB8AC3E}">
        <p14:creationId xmlns:p14="http://schemas.microsoft.com/office/powerpoint/2010/main" val="2173880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lgn="r" eaLnBrk="1" latinLnBrk="0" hangingPunct="1"/>
            <a:fld id="{9D21D778-B565-4D7E-94D7-64010A445B68}" type="datetimeFigureOut">
              <a:rPr lang="en-US" smtClean="0"/>
              <a:pPr algn="r" eaLnBrk="1" latinLnBrk="0" hangingPunct="1"/>
              <a:t>8/1/17</a:t>
            </a:fld>
            <a:endParaRPr lang="en-US" sz="1400" dirty="0">
              <a:solidFill>
                <a:srgbClr val="FFFFFF"/>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42950E5-F63D-4C43-9327-891F4243BFF8}" type="slidenum">
              <a:rPr lang="en-GB" smtClean="0"/>
              <a:pPr>
                <a:defRPr/>
              </a:pPr>
              <a:t>‹#›</a:t>
            </a:fld>
            <a:endParaRPr lang="en-GB"/>
          </a:p>
        </p:txBody>
      </p:sp>
    </p:spTree>
    <p:extLst>
      <p:ext uri="{BB962C8B-B14F-4D97-AF65-F5344CB8AC3E}">
        <p14:creationId xmlns:p14="http://schemas.microsoft.com/office/powerpoint/2010/main" val="416244947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emf"/><Relationship Id="rId1" Type="http://schemas.openxmlformats.org/officeDocument/2006/relationships/slideLayout" Target="../slideLayouts/slideLayout13.xml"/><Relationship Id="rId2" Type="http://schemas.openxmlformats.org/officeDocument/2006/relationships/image" Target="../media/image1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5" Type="http://schemas.openxmlformats.org/officeDocument/2006/relationships/image" Target="../media/image22.emf"/><Relationship Id="rId6" Type="http://schemas.openxmlformats.org/officeDocument/2006/relationships/image" Target="../media/image23.emf"/><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5" Type="http://schemas.openxmlformats.org/officeDocument/2006/relationships/image" Target="../media/image26.emf"/><Relationship Id="rId6" Type="http://schemas.openxmlformats.org/officeDocument/2006/relationships/image" Target="../media/image27.emf"/><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p:txBody>
          <a:bodyPr>
            <a:normAutofit/>
          </a:bodyPr>
          <a:lstStyle/>
          <a:p>
            <a:pPr marL="0" indent="0" algn="ctr">
              <a:buClr>
                <a:schemeClr val="tx1"/>
              </a:buClr>
              <a:buNone/>
              <a:defRPr/>
            </a:pPr>
            <a:r>
              <a:rPr lang="en-US" sz="4800" dirty="0" smtClean="0"/>
              <a:t>Internet Self Defense 101</a:t>
            </a:r>
          </a:p>
          <a:p>
            <a:pPr marL="0" indent="0" algn="ctr">
              <a:buClr>
                <a:schemeClr val="tx1"/>
              </a:buClr>
              <a:buNone/>
              <a:defRPr/>
            </a:pPr>
            <a:endParaRPr lang="en-US" sz="4800" dirty="0"/>
          </a:p>
          <a:p>
            <a:pPr marL="0" indent="0" algn="ctr">
              <a:buClr>
                <a:schemeClr val="tx1"/>
              </a:buClr>
              <a:buNone/>
              <a:defRPr/>
            </a:pPr>
            <a:r>
              <a:rPr lang="en-US" sz="3600" dirty="0" smtClean="0"/>
              <a:t>Rex Booth</a:t>
            </a:r>
            <a:endParaRPr lang="en-US" sz="3600" dirty="0"/>
          </a:p>
        </p:txBody>
      </p:sp>
    </p:spTree>
    <p:extLst>
      <p:ext uri="{BB962C8B-B14F-4D97-AF65-F5344CB8AC3E}">
        <p14:creationId xmlns:p14="http://schemas.microsoft.com/office/powerpoint/2010/main" val="15264681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r>
              <a:rPr lang="en-US" dirty="0" smtClean="0"/>
              <a:t>SQL Injection Scenario</a:t>
            </a:r>
          </a:p>
        </p:txBody>
      </p:sp>
      <p:pic>
        <p:nvPicPr>
          <p:cNvPr id="7" name="Picture 6"/>
          <p:cNvPicPr>
            <a:picLocks noChangeAspect="1"/>
          </p:cNvPicPr>
          <p:nvPr/>
        </p:nvPicPr>
        <p:blipFill>
          <a:blip r:embed="rId2"/>
          <a:stretch>
            <a:fillRect/>
          </a:stretch>
        </p:blipFill>
        <p:spPr>
          <a:xfrm>
            <a:off x="304800" y="1085850"/>
            <a:ext cx="8521700" cy="1600200"/>
          </a:xfrm>
          <a:prstGeom prst="rect">
            <a:avLst/>
          </a:prstGeom>
        </p:spPr>
      </p:pic>
      <p:pic>
        <p:nvPicPr>
          <p:cNvPr id="14" name="Picture 13"/>
          <p:cNvPicPr>
            <a:picLocks noChangeAspect="1"/>
          </p:cNvPicPr>
          <p:nvPr/>
        </p:nvPicPr>
        <p:blipFill>
          <a:blip r:embed="rId3"/>
          <a:stretch>
            <a:fillRect/>
          </a:stretch>
        </p:blipFill>
        <p:spPr>
          <a:xfrm>
            <a:off x="317500" y="2714626"/>
            <a:ext cx="8496300" cy="1400175"/>
          </a:xfrm>
          <a:prstGeom prst="rect">
            <a:avLst/>
          </a:prstGeom>
        </p:spPr>
      </p:pic>
      <p:pic>
        <p:nvPicPr>
          <p:cNvPr id="15" name="Picture 14"/>
          <p:cNvPicPr>
            <a:picLocks noChangeAspect="1"/>
          </p:cNvPicPr>
          <p:nvPr/>
        </p:nvPicPr>
        <p:blipFill>
          <a:blip r:embed="rId4"/>
          <a:stretch>
            <a:fillRect/>
          </a:stretch>
        </p:blipFill>
        <p:spPr>
          <a:xfrm>
            <a:off x="6705600" y="2800351"/>
            <a:ext cx="2082800" cy="581025"/>
          </a:xfrm>
          <a:prstGeom prst="rect">
            <a:avLst/>
          </a:prstGeom>
        </p:spPr>
      </p:pic>
      <p:pic>
        <p:nvPicPr>
          <p:cNvPr id="16" name="Picture 15"/>
          <p:cNvPicPr>
            <a:picLocks noChangeAspect="1"/>
          </p:cNvPicPr>
          <p:nvPr/>
        </p:nvPicPr>
        <p:blipFill>
          <a:blip r:embed="rId5"/>
          <a:stretch>
            <a:fillRect/>
          </a:stretch>
        </p:blipFill>
        <p:spPr>
          <a:xfrm>
            <a:off x="2895600" y="3886201"/>
            <a:ext cx="5753100" cy="1114425"/>
          </a:xfrm>
          <a:prstGeom prst="rect">
            <a:avLst/>
          </a:prstGeom>
        </p:spPr>
      </p:pic>
    </p:spTree>
    <p:extLst>
      <p:ext uri="{BB962C8B-B14F-4D97-AF65-F5344CB8AC3E}">
        <p14:creationId xmlns:p14="http://schemas.microsoft.com/office/powerpoint/2010/main" val="40068590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normAutofit/>
          </a:bodyPr>
          <a:lstStyle/>
          <a:p>
            <a:r>
              <a:rPr lang="en-US" dirty="0" smtClean="0"/>
              <a:t>Cross Site Scripting</a:t>
            </a:r>
          </a:p>
        </p:txBody>
      </p:sp>
      <p:sp>
        <p:nvSpPr>
          <p:cNvPr id="43010" name="Rectangle 3"/>
          <p:cNvSpPr>
            <a:spLocks noGrp="1" noChangeArrowheads="1"/>
          </p:cNvSpPr>
          <p:nvPr>
            <p:ph idx="1"/>
          </p:nvPr>
        </p:nvSpPr>
        <p:spPr>
          <a:xfrm>
            <a:off x="628650" y="1369218"/>
            <a:ext cx="7886700" cy="3564731"/>
          </a:xfrm>
        </p:spPr>
        <p:txBody>
          <a:bodyPr>
            <a:normAutofit/>
          </a:bodyPr>
          <a:lstStyle/>
          <a:p>
            <a:r>
              <a:rPr lang="en-US" sz="2400" dirty="0" smtClean="0"/>
              <a:t>AKA XSS</a:t>
            </a:r>
          </a:p>
          <a:p>
            <a:r>
              <a:rPr lang="en-US" sz="2400" dirty="0" smtClean="0"/>
              <a:t>Affects the client web browser</a:t>
            </a:r>
          </a:p>
          <a:p>
            <a:r>
              <a:rPr lang="en-US" sz="2400" dirty="0" smtClean="0"/>
              <a:t>Scripting code from attacker is rendered in the page sent by the server</a:t>
            </a:r>
          </a:p>
          <a:p>
            <a:r>
              <a:rPr lang="en-US" sz="2400" dirty="0" smtClean="0"/>
              <a:t>2 types of XSS</a:t>
            </a:r>
          </a:p>
          <a:p>
            <a:pPr lvl="1"/>
            <a:r>
              <a:rPr lang="en-US" sz="2400" dirty="0" smtClean="0"/>
              <a:t>Persistent / Stored: attack code gets stored in the website and affects all users who visit the page</a:t>
            </a:r>
          </a:p>
          <a:p>
            <a:pPr lvl="1"/>
            <a:r>
              <a:rPr lang="en-US" sz="2400" dirty="0" smtClean="0"/>
              <a:t>Non-Persistent / Reflected: attack code does not get stored and can only affect 1 user at a time</a:t>
            </a:r>
          </a:p>
        </p:txBody>
      </p:sp>
    </p:spTree>
    <p:extLst>
      <p:ext uri="{BB962C8B-B14F-4D97-AF65-F5344CB8AC3E}">
        <p14:creationId xmlns:p14="http://schemas.microsoft.com/office/powerpoint/2010/main" val="98034889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p:txBody>
          <a:bodyPr>
            <a:normAutofit/>
          </a:bodyPr>
          <a:lstStyle/>
          <a:p>
            <a:r>
              <a:rPr lang="en-US" sz="4000" dirty="0" smtClean="0"/>
              <a:t>XSS Scenario</a:t>
            </a:r>
          </a:p>
        </p:txBody>
      </p:sp>
      <p:pic>
        <p:nvPicPr>
          <p:cNvPr id="10" name="Picture 9"/>
          <p:cNvPicPr>
            <a:picLocks noChangeAspect="1"/>
          </p:cNvPicPr>
          <p:nvPr/>
        </p:nvPicPr>
        <p:blipFill>
          <a:blip r:embed="rId3"/>
          <a:stretch>
            <a:fillRect/>
          </a:stretch>
        </p:blipFill>
        <p:spPr>
          <a:xfrm>
            <a:off x="177800" y="1066800"/>
            <a:ext cx="8813800" cy="1276350"/>
          </a:xfrm>
          <a:prstGeom prst="rect">
            <a:avLst/>
          </a:prstGeom>
        </p:spPr>
      </p:pic>
      <p:pic>
        <p:nvPicPr>
          <p:cNvPr id="11" name="Picture 10"/>
          <p:cNvPicPr>
            <a:picLocks noChangeAspect="1"/>
          </p:cNvPicPr>
          <p:nvPr/>
        </p:nvPicPr>
        <p:blipFill>
          <a:blip r:embed="rId4"/>
          <a:stretch>
            <a:fillRect/>
          </a:stretch>
        </p:blipFill>
        <p:spPr>
          <a:xfrm>
            <a:off x="215900" y="2400300"/>
            <a:ext cx="8547100" cy="2228850"/>
          </a:xfrm>
          <a:prstGeom prst="rect">
            <a:avLst/>
          </a:prstGeom>
        </p:spPr>
      </p:pic>
    </p:spTree>
    <p:extLst>
      <p:ext uri="{BB962C8B-B14F-4D97-AF65-F5344CB8AC3E}">
        <p14:creationId xmlns:p14="http://schemas.microsoft.com/office/powerpoint/2010/main" val="940865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p:txBody>
          <a:bodyPr>
            <a:normAutofit/>
          </a:bodyPr>
          <a:lstStyle/>
          <a:p>
            <a:r>
              <a:rPr lang="en-US" sz="4000" dirty="0" smtClean="0"/>
              <a:t>XSS Scenario</a:t>
            </a:r>
          </a:p>
        </p:txBody>
      </p:sp>
      <p:pic>
        <p:nvPicPr>
          <p:cNvPr id="8" name="Picture 7"/>
          <p:cNvPicPr>
            <a:picLocks noChangeAspect="1"/>
          </p:cNvPicPr>
          <p:nvPr/>
        </p:nvPicPr>
        <p:blipFill>
          <a:blip r:embed="rId3"/>
          <a:stretch>
            <a:fillRect/>
          </a:stretch>
        </p:blipFill>
        <p:spPr>
          <a:xfrm>
            <a:off x="165100" y="914400"/>
            <a:ext cx="8813800" cy="1581150"/>
          </a:xfrm>
          <a:prstGeom prst="rect">
            <a:avLst/>
          </a:prstGeom>
        </p:spPr>
      </p:pic>
      <p:pic>
        <p:nvPicPr>
          <p:cNvPr id="9" name="Picture 8"/>
          <p:cNvPicPr>
            <a:picLocks noChangeAspect="1"/>
          </p:cNvPicPr>
          <p:nvPr/>
        </p:nvPicPr>
        <p:blipFill>
          <a:blip r:embed="rId4"/>
          <a:stretch>
            <a:fillRect/>
          </a:stretch>
        </p:blipFill>
        <p:spPr>
          <a:xfrm>
            <a:off x="228600" y="2457451"/>
            <a:ext cx="8547100" cy="1285875"/>
          </a:xfrm>
          <a:prstGeom prst="rect">
            <a:avLst/>
          </a:prstGeom>
        </p:spPr>
      </p:pic>
      <p:pic>
        <p:nvPicPr>
          <p:cNvPr id="12" name="Picture 11"/>
          <p:cNvPicPr>
            <a:picLocks noChangeAspect="1"/>
          </p:cNvPicPr>
          <p:nvPr/>
        </p:nvPicPr>
        <p:blipFill>
          <a:blip r:embed="rId5"/>
          <a:stretch>
            <a:fillRect/>
          </a:stretch>
        </p:blipFill>
        <p:spPr>
          <a:xfrm>
            <a:off x="2476500" y="3257550"/>
            <a:ext cx="6362700" cy="1600200"/>
          </a:xfrm>
          <a:prstGeom prst="rect">
            <a:avLst/>
          </a:prstGeom>
        </p:spPr>
      </p:pic>
      <p:pic>
        <p:nvPicPr>
          <p:cNvPr id="13" name="Picture 12"/>
          <p:cNvPicPr>
            <a:picLocks noChangeAspect="1"/>
          </p:cNvPicPr>
          <p:nvPr/>
        </p:nvPicPr>
        <p:blipFill>
          <a:blip r:embed="rId6"/>
          <a:stretch>
            <a:fillRect/>
          </a:stretch>
        </p:blipFill>
        <p:spPr>
          <a:xfrm>
            <a:off x="381000" y="3543300"/>
            <a:ext cx="2070100" cy="1466850"/>
          </a:xfrm>
          <a:prstGeom prst="rect">
            <a:avLst/>
          </a:prstGeom>
        </p:spPr>
      </p:pic>
    </p:spTree>
    <p:extLst>
      <p:ext uri="{BB962C8B-B14F-4D97-AF65-F5344CB8AC3E}">
        <p14:creationId xmlns:p14="http://schemas.microsoft.com/office/powerpoint/2010/main" val="32153132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p:txBody>
          <a:bodyPr>
            <a:noAutofit/>
          </a:bodyPr>
          <a:lstStyle/>
          <a:p>
            <a:r>
              <a:rPr lang="en-US" sz="3600" dirty="0" smtClean="0"/>
              <a:t>Cross Site Request Forgery</a:t>
            </a:r>
          </a:p>
        </p:txBody>
      </p:sp>
      <p:sp>
        <p:nvSpPr>
          <p:cNvPr id="46082" name="Rectangle 3"/>
          <p:cNvSpPr>
            <a:spLocks noGrp="1" noChangeArrowheads="1"/>
          </p:cNvSpPr>
          <p:nvPr>
            <p:ph idx="1"/>
          </p:nvPr>
        </p:nvSpPr>
        <p:spPr>
          <a:xfrm>
            <a:off x="457200" y="1085850"/>
            <a:ext cx="8229600" cy="3657600"/>
          </a:xfrm>
        </p:spPr>
        <p:txBody>
          <a:bodyPr>
            <a:normAutofit/>
          </a:bodyPr>
          <a:lstStyle/>
          <a:p>
            <a:r>
              <a:rPr lang="en-US" dirty="0" smtClean="0"/>
              <a:t>AKA CSRF</a:t>
            </a:r>
          </a:p>
          <a:p>
            <a:r>
              <a:rPr lang="en-US" dirty="0" smtClean="0"/>
              <a:t>Affects the client browser</a:t>
            </a:r>
          </a:p>
          <a:p>
            <a:r>
              <a:rPr lang="en-US" dirty="0" smtClean="0"/>
              <a:t>The vulnerability allows an attacker to force the browser to execute website functionality</a:t>
            </a:r>
          </a:p>
          <a:p>
            <a:r>
              <a:rPr lang="en-US" dirty="0" smtClean="0"/>
              <a:t>Leverages the user’s authenticated session on the target website</a:t>
            </a:r>
          </a:p>
        </p:txBody>
      </p:sp>
    </p:spTree>
    <p:extLst>
      <p:ext uri="{BB962C8B-B14F-4D97-AF65-F5344CB8AC3E}">
        <p14:creationId xmlns:p14="http://schemas.microsoft.com/office/powerpoint/2010/main" val="339527429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normAutofit/>
          </a:bodyPr>
          <a:lstStyle/>
          <a:p>
            <a:r>
              <a:rPr lang="en-US" dirty="0" smtClean="0"/>
              <a:t>CSRF Scenario</a:t>
            </a:r>
          </a:p>
        </p:txBody>
      </p:sp>
      <p:pic>
        <p:nvPicPr>
          <p:cNvPr id="4" name="Picture 3"/>
          <p:cNvPicPr>
            <a:picLocks noChangeAspect="1"/>
          </p:cNvPicPr>
          <p:nvPr/>
        </p:nvPicPr>
        <p:blipFill>
          <a:blip r:embed="rId3"/>
          <a:stretch>
            <a:fillRect/>
          </a:stretch>
        </p:blipFill>
        <p:spPr>
          <a:xfrm>
            <a:off x="292100" y="2943226"/>
            <a:ext cx="8547100" cy="1285875"/>
          </a:xfrm>
          <a:prstGeom prst="rect">
            <a:avLst/>
          </a:prstGeom>
        </p:spPr>
      </p:pic>
      <p:pic>
        <p:nvPicPr>
          <p:cNvPr id="5" name="Picture 4"/>
          <p:cNvPicPr>
            <a:picLocks noChangeAspect="1"/>
          </p:cNvPicPr>
          <p:nvPr/>
        </p:nvPicPr>
        <p:blipFill>
          <a:blip r:embed="rId4"/>
          <a:stretch>
            <a:fillRect/>
          </a:stretch>
        </p:blipFill>
        <p:spPr>
          <a:xfrm>
            <a:off x="2971800" y="3028951"/>
            <a:ext cx="2387600" cy="542925"/>
          </a:xfrm>
          <a:prstGeom prst="rect">
            <a:avLst/>
          </a:prstGeom>
        </p:spPr>
      </p:pic>
      <p:pic>
        <p:nvPicPr>
          <p:cNvPr id="6" name="Picture 5"/>
          <p:cNvPicPr>
            <a:picLocks noChangeAspect="1"/>
          </p:cNvPicPr>
          <p:nvPr/>
        </p:nvPicPr>
        <p:blipFill>
          <a:blip r:embed="rId5"/>
          <a:stretch>
            <a:fillRect/>
          </a:stretch>
        </p:blipFill>
        <p:spPr>
          <a:xfrm>
            <a:off x="6248400" y="3028951"/>
            <a:ext cx="2641600" cy="1666875"/>
          </a:xfrm>
          <a:prstGeom prst="rect">
            <a:avLst/>
          </a:prstGeom>
        </p:spPr>
      </p:pic>
      <p:pic>
        <p:nvPicPr>
          <p:cNvPr id="7" name="Picture 6"/>
          <p:cNvPicPr>
            <a:picLocks noChangeAspect="1"/>
          </p:cNvPicPr>
          <p:nvPr/>
        </p:nvPicPr>
        <p:blipFill>
          <a:blip r:embed="rId6"/>
          <a:stretch>
            <a:fillRect/>
          </a:stretch>
        </p:blipFill>
        <p:spPr>
          <a:xfrm>
            <a:off x="292100" y="1000126"/>
            <a:ext cx="8559800" cy="2085975"/>
          </a:xfrm>
          <a:prstGeom prst="rect">
            <a:avLst/>
          </a:prstGeom>
        </p:spPr>
      </p:pic>
    </p:spTree>
    <p:extLst>
      <p:ext uri="{BB962C8B-B14F-4D97-AF65-F5344CB8AC3E}">
        <p14:creationId xmlns:p14="http://schemas.microsoft.com/office/powerpoint/2010/main" val="26513518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noAutofit/>
          </a:bodyPr>
          <a:lstStyle/>
          <a:p>
            <a:r>
              <a:rPr lang="en-US" sz="3200" dirty="0" smtClean="0"/>
              <a:t>Authentication and Authorization</a:t>
            </a:r>
          </a:p>
        </p:txBody>
      </p:sp>
      <p:sp>
        <p:nvSpPr>
          <p:cNvPr id="50178" name="Rectangle 3"/>
          <p:cNvSpPr>
            <a:spLocks noGrp="1" noChangeArrowheads="1"/>
          </p:cNvSpPr>
          <p:nvPr>
            <p:ph idx="1"/>
          </p:nvPr>
        </p:nvSpPr>
        <p:spPr>
          <a:xfrm>
            <a:off x="457200" y="1463278"/>
            <a:ext cx="8229600" cy="3623072"/>
          </a:xfrm>
        </p:spPr>
        <p:txBody>
          <a:bodyPr/>
          <a:lstStyle/>
          <a:p>
            <a:r>
              <a:rPr lang="en-US" dirty="0" smtClean="0"/>
              <a:t>Lack of authentication / authorization</a:t>
            </a:r>
          </a:p>
          <a:p>
            <a:r>
              <a:rPr lang="en-US" dirty="0" smtClean="0"/>
              <a:t>Unauthorized data access</a:t>
            </a:r>
          </a:p>
          <a:p>
            <a:r>
              <a:rPr lang="en-US" dirty="0" smtClean="0"/>
              <a:t>Unauthorized system functionality access</a:t>
            </a:r>
          </a:p>
          <a:p>
            <a:r>
              <a:rPr lang="en-US" dirty="0" smtClean="0"/>
              <a:t>Predictable session identifiers</a:t>
            </a:r>
          </a:p>
          <a:p>
            <a:r>
              <a:rPr lang="en-US" dirty="0" smtClean="0"/>
              <a:t>Session Fixation</a:t>
            </a:r>
          </a:p>
          <a:p>
            <a:r>
              <a:rPr lang="en-US" dirty="0" smtClean="0"/>
              <a:t>Session Replay</a:t>
            </a:r>
          </a:p>
          <a:p>
            <a:r>
              <a:rPr lang="en-US" dirty="0" smtClean="0"/>
              <a:t>Brute forcing of credentials</a:t>
            </a:r>
          </a:p>
        </p:txBody>
      </p:sp>
    </p:spTree>
    <p:extLst>
      <p:ext uri="{BB962C8B-B14F-4D97-AF65-F5344CB8AC3E}">
        <p14:creationId xmlns:p14="http://schemas.microsoft.com/office/powerpoint/2010/main" val="12879852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normAutofit fontScale="90000"/>
          </a:bodyPr>
          <a:lstStyle/>
          <a:p>
            <a:r>
              <a:rPr lang="en-US" dirty="0" smtClean="0"/>
              <a:t>Session Fixation Example</a:t>
            </a:r>
          </a:p>
        </p:txBody>
      </p:sp>
      <p:pic>
        <p:nvPicPr>
          <p:cNvPr id="2" name="Picture 1"/>
          <p:cNvPicPr>
            <a:picLocks noChangeAspect="1"/>
          </p:cNvPicPr>
          <p:nvPr/>
        </p:nvPicPr>
        <p:blipFill>
          <a:blip r:embed="rId3"/>
          <a:stretch>
            <a:fillRect/>
          </a:stretch>
        </p:blipFill>
        <p:spPr>
          <a:xfrm>
            <a:off x="381000" y="1028700"/>
            <a:ext cx="6858000" cy="1524000"/>
          </a:xfrm>
          <a:prstGeom prst="rect">
            <a:avLst/>
          </a:prstGeom>
        </p:spPr>
      </p:pic>
      <p:pic>
        <p:nvPicPr>
          <p:cNvPr id="6" name="Picture 5"/>
          <p:cNvPicPr>
            <a:picLocks noChangeAspect="1"/>
          </p:cNvPicPr>
          <p:nvPr/>
        </p:nvPicPr>
        <p:blipFill>
          <a:blip r:embed="rId4"/>
          <a:stretch>
            <a:fillRect/>
          </a:stretch>
        </p:blipFill>
        <p:spPr>
          <a:xfrm>
            <a:off x="304800" y="2628901"/>
            <a:ext cx="8496300" cy="1838325"/>
          </a:xfrm>
          <a:prstGeom prst="rect">
            <a:avLst/>
          </a:prstGeom>
        </p:spPr>
      </p:pic>
    </p:spTree>
    <p:extLst>
      <p:ext uri="{BB962C8B-B14F-4D97-AF65-F5344CB8AC3E}">
        <p14:creationId xmlns:p14="http://schemas.microsoft.com/office/powerpoint/2010/main" val="13983706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normAutofit fontScale="90000"/>
          </a:bodyPr>
          <a:lstStyle/>
          <a:p>
            <a:r>
              <a:rPr lang="en-US" dirty="0" smtClean="0"/>
              <a:t>Session Fixation Example</a:t>
            </a:r>
          </a:p>
        </p:txBody>
      </p:sp>
      <p:pic>
        <p:nvPicPr>
          <p:cNvPr id="3" name="Picture 2"/>
          <p:cNvPicPr>
            <a:picLocks noChangeAspect="1"/>
          </p:cNvPicPr>
          <p:nvPr/>
        </p:nvPicPr>
        <p:blipFill>
          <a:blip r:embed="rId3"/>
          <a:stretch>
            <a:fillRect/>
          </a:stretch>
        </p:blipFill>
        <p:spPr>
          <a:xfrm>
            <a:off x="533400" y="1295401"/>
            <a:ext cx="8115300" cy="1838325"/>
          </a:xfrm>
          <a:prstGeom prst="rect">
            <a:avLst/>
          </a:prstGeom>
        </p:spPr>
      </p:pic>
      <p:pic>
        <p:nvPicPr>
          <p:cNvPr id="5" name="Picture 4"/>
          <p:cNvPicPr>
            <a:picLocks noChangeAspect="1"/>
          </p:cNvPicPr>
          <p:nvPr/>
        </p:nvPicPr>
        <p:blipFill>
          <a:blip r:embed="rId4"/>
          <a:stretch>
            <a:fillRect/>
          </a:stretch>
        </p:blipFill>
        <p:spPr>
          <a:xfrm>
            <a:off x="228600" y="3086101"/>
            <a:ext cx="8699500" cy="1390650"/>
          </a:xfrm>
          <a:prstGeom prst="rect">
            <a:avLst/>
          </a:prstGeom>
        </p:spPr>
      </p:pic>
    </p:spTree>
    <p:extLst>
      <p:ext uri="{BB962C8B-B14F-4D97-AF65-F5344CB8AC3E}">
        <p14:creationId xmlns:p14="http://schemas.microsoft.com/office/powerpoint/2010/main" val="578106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p:txBody>
          <a:bodyPr>
            <a:noAutofit/>
          </a:bodyPr>
          <a:lstStyle/>
          <a:p>
            <a:r>
              <a:rPr lang="en-US" sz="3600" dirty="0" smtClean="0"/>
              <a:t>Social Engineering</a:t>
            </a:r>
          </a:p>
        </p:txBody>
      </p:sp>
      <p:sp>
        <p:nvSpPr>
          <p:cNvPr id="46082" name="Rectangle 3"/>
          <p:cNvSpPr>
            <a:spLocks noGrp="1" noChangeArrowheads="1"/>
          </p:cNvSpPr>
          <p:nvPr>
            <p:ph idx="1"/>
          </p:nvPr>
        </p:nvSpPr>
        <p:spPr>
          <a:xfrm>
            <a:off x="457200" y="1200150"/>
            <a:ext cx="4114800" cy="3657600"/>
          </a:xfrm>
        </p:spPr>
        <p:txBody>
          <a:bodyPr>
            <a:normAutofit lnSpcReduction="10000"/>
          </a:bodyPr>
          <a:lstStyle/>
          <a:p>
            <a:r>
              <a:rPr lang="en-US" dirty="0" smtClean="0"/>
              <a:t>Impersonation</a:t>
            </a:r>
          </a:p>
          <a:p>
            <a:r>
              <a:rPr lang="en-US" dirty="0" smtClean="0"/>
              <a:t>Lies</a:t>
            </a:r>
          </a:p>
          <a:p>
            <a:r>
              <a:rPr lang="en-US" dirty="0" smtClean="0"/>
              <a:t>Intimidation</a:t>
            </a:r>
          </a:p>
          <a:p>
            <a:r>
              <a:rPr lang="en-US" dirty="0" smtClean="0"/>
              <a:t>Blackmail</a:t>
            </a:r>
          </a:p>
          <a:p>
            <a:r>
              <a:rPr lang="en-US" dirty="0"/>
              <a:t>e</a:t>
            </a:r>
            <a:r>
              <a:rPr lang="en-US" dirty="0" smtClean="0"/>
              <a:t>tc…</a:t>
            </a:r>
          </a:p>
          <a:p>
            <a:endParaRPr lang="en-US" dirty="0"/>
          </a:p>
          <a:p>
            <a:r>
              <a:rPr lang="en-US" dirty="0" smtClean="0"/>
              <a:t>People are often the softest target</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53000" y="1200150"/>
            <a:ext cx="3206216" cy="3657600"/>
          </a:xfrm>
          <a:prstGeom prst="rect">
            <a:avLst/>
          </a:prstGeom>
        </p:spPr>
      </p:pic>
    </p:spTree>
    <p:extLst>
      <p:ext uri="{BB962C8B-B14F-4D97-AF65-F5344CB8AC3E}">
        <p14:creationId xmlns:p14="http://schemas.microsoft.com/office/powerpoint/2010/main" val="19983498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dirty="0" smtClean="0"/>
              <a:t>Question:</a:t>
            </a:r>
          </a:p>
        </p:txBody>
      </p:sp>
      <p:sp>
        <p:nvSpPr>
          <p:cNvPr id="4099" name="Content Placeholder 2"/>
          <p:cNvSpPr>
            <a:spLocks noGrp="1"/>
          </p:cNvSpPr>
          <p:nvPr>
            <p:ph idx="1"/>
          </p:nvPr>
        </p:nvSpPr>
        <p:spPr/>
        <p:txBody>
          <a:bodyPr>
            <a:normAutofit/>
          </a:bodyPr>
          <a:lstStyle/>
          <a:p>
            <a:pPr marL="0" indent="0">
              <a:buClr>
                <a:schemeClr val="tx1"/>
              </a:buClr>
              <a:buNone/>
              <a:defRPr/>
            </a:pPr>
            <a:endParaRPr lang="en-US" sz="4800" dirty="0" smtClean="0"/>
          </a:p>
          <a:p>
            <a:pPr marL="0" indent="0">
              <a:buClr>
                <a:schemeClr val="tx1"/>
              </a:buClr>
              <a:buNone/>
              <a:defRPr/>
            </a:pPr>
            <a:r>
              <a:rPr lang="en-US" sz="4800" dirty="0" smtClean="0"/>
              <a:t>Who here has been a victim of hacking?</a:t>
            </a:r>
            <a:endParaRPr lang="en-US" sz="4800" dirty="0"/>
          </a:p>
        </p:txBody>
      </p:sp>
    </p:spTree>
    <p:extLst>
      <p:ext uri="{BB962C8B-B14F-4D97-AF65-F5344CB8AC3E}">
        <p14:creationId xmlns:p14="http://schemas.microsoft.com/office/powerpoint/2010/main" val="377821183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pPr eaLnBrk="1" hangingPunct="1"/>
            <a:r>
              <a:rPr lang="en-US" sz="3600" dirty="0" smtClean="0"/>
              <a:t>How can I defend myself?</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8200" y="1657350"/>
            <a:ext cx="3442169" cy="3338607"/>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53000" y="1657350"/>
            <a:ext cx="3304562" cy="3335042"/>
          </a:xfrm>
          <a:prstGeom prst="rect">
            <a:avLst/>
          </a:prstGeom>
        </p:spPr>
      </p:pic>
      <p:sp>
        <p:nvSpPr>
          <p:cNvPr id="7" name="Content Placeholder 2"/>
          <p:cNvSpPr>
            <a:spLocks noGrp="1"/>
          </p:cNvSpPr>
          <p:nvPr>
            <p:ph idx="1"/>
          </p:nvPr>
        </p:nvSpPr>
        <p:spPr>
          <a:xfrm>
            <a:off x="1676400" y="1123950"/>
            <a:ext cx="1657350" cy="685809"/>
          </a:xfrm>
        </p:spPr>
        <p:txBody>
          <a:bodyPr>
            <a:normAutofit/>
          </a:bodyPr>
          <a:lstStyle/>
          <a:p>
            <a:pPr marL="0" indent="0" algn="ctr">
              <a:buClr>
                <a:schemeClr val="tx1"/>
              </a:buClr>
              <a:buNone/>
              <a:defRPr/>
            </a:pPr>
            <a:r>
              <a:rPr lang="en-US" b="1" dirty="0" smtClean="0">
                <a:solidFill>
                  <a:srgbClr val="FF0000"/>
                </a:solidFill>
              </a:rPr>
              <a:t>YES</a:t>
            </a:r>
            <a:endParaRPr lang="en-US" b="1" dirty="0">
              <a:solidFill>
                <a:srgbClr val="FF0000"/>
              </a:solidFill>
            </a:endParaRPr>
          </a:p>
        </p:txBody>
      </p:sp>
      <p:sp>
        <p:nvSpPr>
          <p:cNvPr id="8" name="Content Placeholder 2"/>
          <p:cNvSpPr txBox="1">
            <a:spLocks/>
          </p:cNvSpPr>
          <p:nvPr/>
        </p:nvSpPr>
        <p:spPr>
          <a:xfrm>
            <a:off x="5867400" y="1123950"/>
            <a:ext cx="1657350" cy="6858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tx1"/>
              </a:buClr>
              <a:buFont typeface="Arial" panose="020B0604020202020204" pitchFamily="34" charset="0"/>
              <a:buNone/>
              <a:defRPr/>
            </a:pPr>
            <a:r>
              <a:rPr lang="en-US" b="1" dirty="0" smtClean="0">
                <a:solidFill>
                  <a:srgbClr val="FF0000"/>
                </a:solidFill>
              </a:rPr>
              <a:t>NO</a:t>
            </a:r>
            <a:endParaRPr lang="en-US" b="1" dirty="0">
              <a:solidFill>
                <a:srgbClr val="FF0000"/>
              </a:solidFill>
            </a:endParaRPr>
          </a:p>
        </p:txBody>
      </p:sp>
    </p:spTree>
    <p:extLst>
      <p:ext uri="{BB962C8B-B14F-4D97-AF65-F5344CB8AC3E}">
        <p14:creationId xmlns:p14="http://schemas.microsoft.com/office/powerpoint/2010/main" val="1500474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pPr eaLnBrk="1" hangingPunct="1"/>
            <a:r>
              <a:rPr lang="en-US" dirty="0" smtClean="0"/>
              <a:t>Why can’t I hack back?</a:t>
            </a:r>
          </a:p>
        </p:txBody>
      </p:sp>
      <p:sp>
        <p:nvSpPr>
          <p:cNvPr id="4099" name="Content Placeholder 2"/>
          <p:cNvSpPr>
            <a:spLocks noGrp="1"/>
          </p:cNvSpPr>
          <p:nvPr>
            <p:ph idx="1"/>
          </p:nvPr>
        </p:nvSpPr>
        <p:spPr/>
        <p:txBody>
          <a:bodyPr>
            <a:normAutofit/>
          </a:bodyPr>
          <a:lstStyle/>
          <a:p>
            <a:pPr marL="0" indent="0">
              <a:buClr>
                <a:schemeClr val="tx1"/>
              </a:buClr>
              <a:buNone/>
              <a:defRPr/>
            </a:pPr>
            <a:endParaRPr lang="en-US" sz="3600" dirty="0" smtClean="0"/>
          </a:p>
          <a:p>
            <a:pPr marL="0" indent="0">
              <a:buClr>
                <a:schemeClr val="tx1"/>
              </a:buClr>
              <a:buNone/>
              <a:defRPr/>
            </a:pPr>
            <a:r>
              <a:rPr lang="en-US" sz="3600" i="1" dirty="0" smtClean="0"/>
              <a:t>The </a:t>
            </a:r>
            <a:r>
              <a:rPr lang="en-US" sz="3600" i="1" dirty="0"/>
              <a:t>supreme art of war is to subdue the enemy without fighting</a:t>
            </a:r>
            <a:r>
              <a:rPr lang="en-US" sz="3600" i="1" dirty="0" smtClean="0"/>
              <a:t>. </a:t>
            </a:r>
          </a:p>
          <a:p>
            <a:pPr marL="0" indent="0">
              <a:buClr>
                <a:schemeClr val="tx1"/>
              </a:buClr>
              <a:buNone/>
              <a:defRPr/>
            </a:pPr>
            <a:r>
              <a:rPr lang="en-US" sz="3600" dirty="0"/>
              <a:t>	</a:t>
            </a:r>
            <a:r>
              <a:rPr lang="en-US" sz="3600" dirty="0" smtClean="0"/>
              <a:t>			</a:t>
            </a:r>
          </a:p>
          <a:p>
            <a:pPr marL="0" indent="0">
              <a:buClr>
                <a:schemeClr val="tx1"/>
              </a:buClr>
              <a:buNone/>
              <a:defRPr/>
            </a:pPr>
            <a:r>
              <a:rPr lang="en-US" sz="3600" dirty="0"/>
              <a:t>	</a:t>
            </a:r>
            <a:r>
              <a:rPr lang="en-US" sz="3600" dirty="0" smtClean="0"/>
              <a:t>				</a:t>
            </a:r>
            <a:r>
              <a:rPr lang="en-US" dirty="0" smtClean="0"/>
              <a:t>Sun </a:t>
            </a:r>
            <a:r>
              <a:rPr lang="en-US" dirty="0"/>
              <a:t>Tzu, The Art of War</a:t>
            </a:r>
            <a:endParaRPr lang="en-US" dirty="0" smtClean="0"/>
          </a:p>
        </p:txBody>
      </p:sp>
    </p:spTree>
    <p:extLst>
      <p:ext uri="{BB962C8B-B14F-4D97-AF65-F5344CB8AC3E}">
        <p14:creationId xmlns:p14="http://schemas.microsoft.com/office/powerpoint/2010/main" val="285395483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pPr eaLnBrk="1" hangingPunct="1"/>
            <a:r>
              <a:rPr lang="en-US" dirty="0" smtClean="0"/>
              <a:t>Principles of defense</a:t>
            </a:r>
          </a:p>
        </p:txBody>
      </p:sp>
      <p:sp>
        <p:nvSpPr>
          <p:cNvPr id="4099" name="Content Placeholder 2"/>
          <p:cNvSpPr>
            <a:spLocks noGrp="1"/>
          </p:cNvSpPr>
          <p:nvPr>
            <p:ph idx="1"/>
          </p:nvPr>
        </p:nvSpPr>
        <p:spPr>
          <a:xfrm>
            <a:off x="533400" y="1594246"/>
            <a:ext cx="7886700" cy="3263504"/>
          </a:xfrm>
        </p:spPr>
        <p:txBody>
          <a:bodyPr>
            <a:normAutofit/>
          </a:bodyPr>
          <a:lstStyle/>
          <a:p>
            <a:pPr marL="514350" indent="-514350">
              <a:buClr>
                <a:schemeClr val="tx1"/>
              </a:buClr>
              <a:buFont typeface="+mj-lt"/>
              <a:buAutoNum type="arabicPeriod"/>
              <a:defRPr/>
            </a:pPr>
            <a:r>
              <a:rPr lang="en-US" dirty="0" smtClean="0"/>
              <a:t>Reduce your exposure</a:t>
            </a:r>
          </a:p>
          <a:p>
            <a:pPr marL="514350" indent="-514350">
              <a:buClr>
                <a:schemeClr val="tx1"/>
              </a:buClr>
              <a:buFont typeface="+mj-lt"/>
              <a:buAutoNum type="arabicPeriod"/>
              <a:defRPr/>
            </a:pPr>
            <a:r>
              <a:rPr lang="en-US" dirty="0" smtClean="0"/>
              <a:t>Trust no one</a:t>
            </a:r>
          </a:p>
          <a:p>
            <a:pPr marL="514350" indent="-514350">
              <a:buClr>
                <a:schemeClr val="tx1"/>
              </a:buClr>
              <a:buFont typeface="+mj-lt"/>
              <a:buAutoNum type="arabicPeriod"/>
              <a:defRPr/>
            </a:pPr>
            <a:r>
              <a:rPr lang="en-US" dirty="0" smtClean="0"/>
              <a:t>Secure your tools</a:t>
            </a:r>
          </a:p>
          <a:p>
            <a:pPr marL="514350" indent="-514350">
              <a:buClr>
                <a:schemeClr val="tx1"/>
              </a:buClr>
              <a:buFont typeface="+mj-lt"/>
              <a:buAutoNum type="arabicPeriod"/>
              <a:defRPr/>
            </a:pPr>
            <a:r>
              <a:rPr lang="en-US" dirty="0" smtClean="0"/>
              <a:t>Know your environment</a:t>
            </a:r>
            <a:endParaRPr lang="en-US" dirty="0"/>
          </a:p>
        </p:txBody>
      </p:sp>
      <p:pic>
        <p:nvPicPr>
          <p:cNvPr id="1026" name="Picture 2" descr="http://images5.fanpop.com/image/photos/31300000/Karate-Kid-the-karate-kid-31310848-500-33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828" y="1504950"/>
            <a:ext cx="4533671" cy="3019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54732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pPr eaLnBrk="1" hangingPunct="1"/>
            <a:r>
              <a:rPr lang="en-US" dirty="0" smtClean="0"/>
              <a:t>Reduce your exposure</a:t>
            </a:r>
          </a:p>
        </p:txBody>
      </p:sp>
      <p:sp>
        <p:nvSpPr>
          <p:cNvPr id="4099" name="Content Placeholder 2"/>
          <p:cNvSpPr>
            <a:spLocks noGrp="1"/>
          </p:cNvSpPr>
          <p:nvPr>
            <p:ph idx="1"/>
          </p:nvPr>
        </p:nvSpPr>
        <p:spPr>
          <a:xfrm>
            <a:off x="628650" y="1369219"/>
            <a:ext cx="4857750" cy="3263504"/>
          </a:xfrm>
        </p:spPr>
        <p:txBody>
          <a:bodyPr>
            <a:normAutofit fontScale="92500" lnSpcReduction="10000"/>
          </a:bodyPr>
          <a:lstStyle/>
          <a:p>
            <a:pPr>
              <a:buClr>
                <a:schemeClr val="tx1"/>
              </a:buClr>
              <a:defRPr/>
            </a:pPr>
            <a:r>
              <a:rPr lang="en-US" dirty="0" smtClean="0"/>
              <a:t>What do you need to share?</a:t>
            </a:r>
          </a:p>
          <a:p>
            <a:pPr>
              <a:buClr>
                <a:schemeClr val="tx1"/>
              </a:buClr>
              <a:defRPr/>
            </a:pPr>
            <a:r>
              <a:rPr lang="en-US" dirty="0" smtClean="0"/>
              <a:t>What do you need to keep?</a:t>
            </a:r>
          </a:p>
          <a:p>
            <a:pPr>
              <a:buClr>
                <a:schemeClr val="tx1"/>
              </a:buClr>
              <a:defRPr/>
            </a:pPr>
            <a:r>
              <a:rPr lang="en-US" dirty="0" smtClean="0"/>
              <a:t>Where do you need to store data?</a:t>
            </a:r>
          </a:p>
          <a:p>
            <a:pPr>
              <a:buClr>
                <a:schemeClr val="tx1"/>
              </a:buClr>
              <a:defRPr/>
            </a:pPr>
            <a:r>
              <a:rPr lang="en-US" dirty="0" smtClean="0"/>
              <a:t>Can you reduce the value of your data to others?</a:t>
            </a:r>
          </a:p>
          <a:p>
            <a:pPr>
              <a:buClr>
                <a:schemeClr val="tx1"/>
              </a:buClr>
              <a:defRPr/>
            </a:pPr>
            <a:endParaRPr lang="en-US" dirty="0" smtClean="0"/>
          </a:p>
          <a:p>
            <a:pPr>
              <a:buClr>
                <a:schemeClr val="tx1"/>
              </a:buClr>
              <a:defRPr/>
            </a:pPr>
            <a:r>
              <a:rPr lang="en-US" i="1" dirty="0" smtClean="0"/>
              <a:t>“He </a:t>
            </a:r>
            <a:r>
              <a:rPr lang="en-US" i="1" dirty="0"/>
              <a:t>who defends everything defends nothing</a:t>
            </a:r>
            <a:r>
              <a:rPr lang="en-US" i="1" dirty="0" smtClean="0"/>
              <a:t>.” </a:t>
            </a:r>
            <a:r>
              <a:rPr lang="en-US" sz="2200" dirty="0" smtClean="0"/>
              <a:t>– Frederick the Great</a:t>
            </a:r>
            <a:endParaRPr lang="en-US" sz="2200" dirty="0"/>
          </a:p>
        </p:txBody>
      </p:sp>
      <p:pic>
        <p:nvPicPr>
          <p:cNvPr id="2" name="Picture 1"/>
          <p:cNvPicPr>
            <a:picLocks noChangeAspect="1"/>
          </p:cNvPicPr>
          <p:nvPr/>
        </p:nvPicPr>
        <p:blipFill>
          <a:blip r:embed="rId3"/>
          <a:stretch>
            <a:fillRect/>
          </a:stretch>
        </p:blipFill>
        <p:spPr>
          <a:xfrm>
            <a:off x="5638800" y="1352550"/>
            <a:ext cx="2544793" cy="3224123"/>
          </a:xfrm>
          <a:prstGeom prst="rect">
            <a:avLst/>
          </a:prstGeom>
        </p:spPr>
      </p:pic>
    </p:spTree>
    <p:extLst>
      <p:ext uri="{BB962C8B-B14F-4D97-AF65-F5344CB8AC3E}">
        <p14:creationId xmlns:p14="http://schemas.microsoft.com/office/powerpoint/2010/main" val="31059884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pPr eaLnBrk="1" hangingPunct="1"/>
            <a:r>
              <a:rPr lang="en-US" dirty="0" smtClean="0"/>
              <a:t>Trust no one</a:t>
            </a:r>
          </a:p>
        </p:txBody>
      </p:sp>
      <p:sp>
        <p:nvSpPr>
          <p:cNvPr id="4099" name="Content Placeholder 2"/>
          <p:cNvSpPr>
            <a:spLocks noGrp="1"/>
          </p:cNvSpPr>
          <p:nvPr>
            <p:ph idx="1"/>
          </p:nvPr>
        </p:nvSpPr>
        <p:spPr>
          <a:xfrm>
            <a:off x="628650" y="1369219"/>
            <a:ext cx="5391150" cy="3263504"/>
          </a:xfrm>
        </p:spPr>
        <p:txBody>
          <a:bodyPr>
            <a:normAutofit/>
          </a:bodyPr>
          <a:lstStyle/>
          <a:p>
            <a:pPr>
              <a:buClr>
                <a:schemeClr val="tx1"/>
              </a:buClr>
              <a:defRPr/>
            </a:pPr>
            <a:r>
              <a:rPr lang="en-US" dirty="0" smtClean="0"/>
              <a:t>The internet is built to be anonymous.</a:t>
            </a:r>
          </a:p>
          <a:p>
            <a:pPr>
              <a:buClr>
                <a:schemeClr val="tx1"/>
              </a:buClr>
              <a:defRPr/>
            </a:pPr>
            <a:r>
              <a:rPr lang="en-US" dirty="0" smtClean="0"/>
              <a:t>Verifying identities online is very difficult. Don’t assume you know who’s on the other end.</a:t>
            </a:r>
          </a:p>
          <a:p>
            <a:pPr>
              <a:buClr>
                <a:schemeClr val="tx1"/>
              </a:buClr>
              <a:defRPr/>
            </a:pPr>
            <a:r>
              <a:rPr lang="en-US" dirty="0" smtClean="0"/>
              <a:t>Extend trust as little as possible.</a:t>
            </a:r>
          </a:p>
          <a:p>
            <a:pPr>
              <a:buClr>
                <a:schemeClr val="tx1"/>
              </a:buClr>
              <a:defRPr/>
            </a:pPr>
            <a:r>
              <a:rPr lang="en-US" dirty="0" smtClean="0"/>
              <a:t>Never share credentials. Ever. Ever.</a:t>
            </a:r>
          </a:p>
          <a:p>
            <a:pPr>
              <a:buClr>
                <a:schemeClr val="tx1"/>
              </a:buClr>
              <a:defRPr/>
            </a:pPr>
            <a:endParaRPr lang="en-US" dirty="0"/>
          </a:p>
        </p:txBody>
      </p:sp>
      <p:pic>
        <p:nvPicPr>
          <p:cNvPr id="2050" name="Picture 2" descr="https://upload.wikimedia.org/wikipedia/en/f/f8/Internet_do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19800" y="1369219"/>
            <a:ext cx="2857500" cy="3190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30984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pPr eaLnBrk="1" hangingPunct="1"/>
            <a:r>
              <a:rPr lang="en-US" dirty="0" smtClean="0"/>
              <a:t>Secure your tools</a:t>
            </a:r>
          </a:p>
        </p:txBody>
      </p:sp>
      <p:sp>
        <p:nvSpPr>
          <p:cNvPr id="4099" name="Content Placeholder 2"/>
          <p:cNvSpPr>
            <a:spLocks noGrp="1"/>
          </p:cNvSpPr>
          <p:nvPr>
            <p:ph idx="1"/>
          </p:nvPr>
        </p:nvSpPr>
        <p:spPr>
          <a:xfrm>
            <a:off x="628650" y="1369218"/>
            <a:ext cx="5772150" cy="3564731"/>
          </a:xfrm>
        </p:spPr>
        <p:txBody>
          <a:bodyPr>
            <a:normAutofit lnSpcReduction="10000"/>
          </a:bodyPr>
          <a:lstStyle/>
          <a:p>
            <a:pPr>
              <a:buClr>
                <a:schemeClr val="tx1"/>
              </a:buClr>
              <a:defRPr/>
            </a:pPr>
            <a:r>
              <a:rPr lang="en-US" dirty="0" smtClean="0"/>
              <a:t>Patch! Patch! Patch!</a:t>
            </a:r>
          </a:p>
          <a:p>
            <a:pPr>
              <a:buClr>
                <a:schemeClr val="tx1"/>
              </a:buClr>
              <a:defRPr/>
            </a:pPr>
            <a:r>
              <a:rPr lang="en-US" dirty="0" smtClean="0"/>
              <a:t>Uninstall unnecessary tools</a:t>
            </a:r>
          </a:p>
          <a:p>
            <a:pPr lvl="1">
              <a:buClr>
                <a:schemeClr val="tx1"/>
              </a:buClr>
              <a:defRPr/>
            </a:pPr>
            <a:r>
              <a:rPr lang="en-US" dirty="0" smtClean="0"/>
              <a:t>Java</a:t>
            </a:r>
          </a:p>
          <a:p>
            <a:pPr lvl="1">
              <a:buClr>
                <a:schemeClr val="tx1"/>
              </a:buClr>
              <a:defRPr/>
            </a:pPr>
            <a:r>
              <a:rPr lang="en-US" dirty="0" smtClean="0"/>
              <a:t>Flash</a:t>
            </a:r>
          </a:p>
          <a:p>
            <a:pPr lvl="1">
              <a:buClr>
                <a:schemeClr val="tx1"/>
              </a:buClr>
              <a:defRPr/>
            </a:pPr>
            <a:r>
              <a:rPr lang="en-US" dirty="0" smtClean="0"/>
              <a:t>Toolbars</a:t>
            </a:r>
          </a:p>
          <a:p>
            <a:pPr>
              <a:buClr>
                <a:schemeClr val="tx1"/>
              </a:buClr>
              <a:defRPr/>
            </a:pPr>
            <a:r>
              <a:rPr lang="en-US" dirty="0" smtClean="0"/>
              <a:t>Avoid public Wi-Fi</a:t>
            </a:r>
          </a:p>
          <a:p>
            <a:pPr>
              <a:buClr>
                <a:schemeClr val="tx1"/>
              </a:buClr>
              <a:defRPr/>
            </a:pPr>
            <a:r>
              <a:rPr lang="en-US" dirty="0" smtClean="0"/>
              <a:t>Use a firewall, AV, password manager, ad blocker, script blocker</a:t>
            </a:r>
            <a:endParaRPr lang="en-US" dirty="0"/>
          </a:p>
        </p:txBody>
      </p:sp>
      <p:pic>
        <p:nvPicPr>
          <p:cNvPr id="2" name="Picture 1"/>
          <p:cNvPicPr>
            <a:picLocks noChangeAspect="1"/>
          </p:cNvPicPr>
          <p:nvPr/>
        </p:nvPicPr>
        <p:blipFill>
          <a:blip r:embed="rId3"/>
          <a:stretch>
            <a:fillRect/>
          </a:stretch>
        </p:blipFill>
        <p:spPr>
          <a:xfrm>
            <a:off x="5181600" y="1200150"/>
            <a:ext cx="2133600" cy="2133600"/>
          </a:xfrm>
          <a:prstGeom prst="rect">
            <a:avLst/>
          </a:prstGeom>
        </p:spPr>
      </p:pic>
      <p:pic>
        <p:nvPicPr>
          <p:cNvPr id="3" name="Picture 2"/>
          <p:cNvPicPr>
            <a:picLocks noChangeAspect="1"/>
          </p:cNvPicPr>
          <p:nvPr/>
        </p:nvPicPr>
        <p:blipFill>
          <a:blip r:embed="rId4"/>
          <a:stretch>
            <a:fillRect/>
          </a:stretch>
        </p:blipFill>
        <p:spPr>
          <a:xfrm>
            <a:off x="6781800" y="2876550"/>
            <a:ext cx="1974850" cy="1974850"/>
          </a:xfrm>
          <a:prstGeom prst="rect">
            <a:avLst/>
          </a:prstGeom>
        </p:spPr>
      </p:pic>
    </p:spTree>
    <p:extLst>
      <p:ext uri="{BB962C8B-B14F-4D97-AF65-F5344CB8AC3E}">
        <p14:creationId xmlns:p14="http://schemas.microsoft.com/office/powerpoint/2010/main" val="57725800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pPr eaLnBrk="1" hangingPunct="1"/>
            <a:r>
              <a:rPr lang="en-US" dirty="0" smtClean="0"/>
              <a:t>Know your environment</a:t>
            </a:r>
          </a:p>
        </p:txBody>
      </p:sp>
      <p:sp>
        <p:nvSpPr>
          <p:cNvPr id="4099" name="Content Placeholder 2"/>
          <p:cNvSpPr>
            <a:spLocks noGrp="1"/>
          </p:cNvSpPr>
          <p:nvPr>
            <p:ph idx="1"/>
          </p:nvPr>
        </p:nvSpPr>
        <p:spPr>
          <a:xfrm>
            <a:off x="628650" y="1369219"/>
            <a:ext cx="4248150" cy="3263504"/>
          </a:xfrm>
        </p:spPr>
        <p:txBody>
          <a:bodyPr>
            <a:normAutofit/>
          </a:bodyPr>
          <a:lstStyle/>
          <a:p>
            <a:pPr>
              <a:buClr>
                <a:schemeClr val="tx1"/>
              </a:buClr>
              <a:defRPr/>
            </a:pPr>
            <a:endParaRPr lang="en-US" dirty="0" smtClean="0"/>
          </a:p>
          <a:p>
            <a:pPr>
              <a:buClr>
                <a:schemeClr val="tx1"/>
              </a:buClr>
              <a:defRPr/>
            </a:pPr>
            <a:endParaRPr lang="en-US" dirty="0"/>
          </a:p>
          <a:p>
            <a:pPr>
              <a:buClr>
                <a:schemeClr val="tx1"/>
              </a:buClr>
              <a:defRPr/>
            </a:pPr>
            <a:r>
              <a:rPr lang="en-US" dirty="0" smtClean="0"/>
              <a:t>Avoid the creepy, dark alleys</a:t>
            </a:r>
          </a:p>
          <a:p>
            <a:pPr>
              <a:buClr>
                <a:schemeClr val="tx1"/>
              </a:buClr>
              <a:defRPr/>
            </a:pPr>
            <a:endParaRPr lang="en-US" dirty="0"/>
          </a:p>
        </p:txBody>
      </p:sp>
      <p:pic>
        <p:nvPicPr>
          <p:cNvPr id="2" name="Picture 1"/>
          <p:cNvPicPr>
            <a:picLocks noChangeAspect="1"/>
          </p:cNvPicPr>
          <p:nvPr/>
        </p:nvPicPr>
        <p:blipFill>
          <a:blip r:embed="rId3"/>
          <a:stretch>
            <a:fillRect/>
          </a:stretch>
        </p:blipFill>
        <p:spPr>
          <a:xfrm>
            <a:off x="4800600" y="1504950"/>
            <a:ext cx="3886274" cy="3181350"/>
          </a:xfrm>
          <a:prstGeom prst="rect">
            <a:avLst/>
          </a:prstGeom>
        </p:spPr>
      </p:pic>
    </p:spTree>
    <p:extLst>
      <p:ext uri="{BB962C8B-B14F-4D97-AF65-F5344CB8AC3E}">
        <p14:creationId xmlns:p14="http://schemas.microsoft.com/office/powerpoint/2010/main" val="285518993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p:txBody>
          <a:bodyPr/>
          <a:lstStyle/>
          <a:p>
            <a:r>
              <a:rPr lang="en-US" dirty="0" smtClean="0"/>
              <a:t>Wrap it up</a:t>
            </a:r>
          </a:p>
        </p:txBody>
      </p:sp>
      <p:sp>
        <p:nvSpPr>
          <p:cNvPr id="55298" name="Rectangle 3"/>
          <p:cNvSpPr>
            <a:spLocks noGrp="1" noChangeArrowheads="1"/>
          </p:cNvSpPr>
          <p:nvPr>
            <p:ph idx="1"/>
          </p:nvPr>
        </p:nvSpPr>
        <p:spPr>
          <a:xfrm>
            <a:off x="628650" y="1369218"/>
            <a:ext cx="3790950" cy="3564731"/>
          </a:xfrm>
        </p:spPr>
        <p:txBody>
          <a:bodyPr>
            <a:normAutofit fontScale="77500" lnSpcReduction="20000"/>
          </a:bodyPr>
          <a:lstStyle/>
          <a:p>
            <a:r>
              <a:rPr lang="en-US" dirty="0" smtClean="0"/>
              <a:t>Nobody has to be a victim</a:t>
            </a:r>
          </a:p>
          <a:p>
            <a:r>
              <a:rPr lang="en-US" dirty="0" smtClean="0"/>
              <a:t>Bad guys are clever, but lazy – most of the time</a:t>
            </a:r>
          </a:p>
          <a:p>
            <a:r>
              <a:rPr lang="en-US" dirty="0" smtClean="0"/>
              <a:t>Take precautions just as you do in real life</a:t>
            </a:r>
          </a:p>
          <a:p>
            <a:pPr lvl="1"/>
            <a:r>
              <a:rPr lang="en-US" dirty="0" smtClean="0"/>
              <a:t>Careful where you surf</a:t>
            </a:r>
          </a:p>
          <a:p>
            <a:pPr lvl="1"/>
            <a:r>
              <a:rPr lang="en-US" dirty="0" smtClean="0"/>
              <a:t>Extend trust sparingly</a:t>
            </a:r>
          </a:p>
          <a:p>
            <a:pPr lvl="1"/>
            <a:r>
              <a:rPr lang="en-US" dirty="0" smtClean="0"/>
              <a:t>Patch</a:t>
            </a:r>
            <a:r>
              <a:rPr lang="en-US" dirty="0"/>
              <a:t>!</a:t>
            </a:r>
            <a:endParaRPr lang="en-US" dirty="0" smtClean="0"/>
          </a:p>
          <a:p>
            <a:pPr lvl="1"/>
            <a:r>
              <a:rPr lang="en-US" dirty="0" smtClean="0"/>
              <a:t>View email suspiciously</a:t>
            </a:r>
          </a:p>
          <a:p>
            <a:pPr lvl="1"/>
            <a:r>
              <a:rPr lang="en-US" dirty="0" smtClean="0"/>
              <a:t>Secure your browser</a:t>
            </a:r>
          </a:p>
          <a:p>
            <a:r>
              <a:rPr lang="en-US" dirty="0" smtClean="0"/>
              <a:t>Ask now or contact via email: </a:t>
            </a:r>
            <a:r>
              <a:rPr lang="en-US" dirty="0" smtClean="0"/>
              <a:t>&lt;</a:t>
            </a:r>
            <a:r>
              <a:rPr lang="en-US" dirty="0" err="1" smtClean="0"/>
              <a:t>myemail</a:t>
            </a:r>
            <a:r>
              <a:rPr lang="en-US" dirty="0" smtClean="0"/>
              <a:t>&gt;</a:t>
            </a:r>
            <a:r>
              <a:rPr lang="en-US" sz="1400" dirty="0" smtClean="0"/>
              <a:t>		</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67200" y="1352550"/>
            <a:ext cx="4716010" cy="3392305"/>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dirty="0" smtClean="0"/>
              <a:t>Answer:</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4850" y="1276350"/>
            <a:ext cx="3714750" cy="3714750"/>
          </a:xfrm>
          <a:prstGeom prst="rect">
            <a:avLst/>
          </a:prstGeom>
        </p:spPr>
      </p:pic>
      <p:sp>
        <p:nvSpPr>
          <p:cNvPr id="4" name="Content Placeholder 2"/>
          <p:cNvSpPr>
            <a:spLocks noGrp="1"/>
          </p:cNvSpPr>
          <p:nvPr>
            <p:ph idx="1"/>
          </p:nvPr>
        </p:nvSpPr>
        <p:spPr>
          <a:xfrm>
            <a:off x="628650" y="1369219"/>
            <a:ext cx="3562350" cy="3263504"/>
          </a:xfrm>
        </p:spPr>
        <p:txBody>
          <a:bodyPr>
            <a:normAutofit/>
          </a:bodyPr>
          <a:lstStyle/>
          <a:p>
            <a:pPr marL="0" indent="0">
              <a:buClr>
                <a:schemeClr val="tx1"/>
              </a:buClr>
              <a:buNone/>
              <a:defRPr/>
            </a:pPr>
            <a:endParaRPr lang="en-US" sz="4800" dirty="0" smtClean="0"/>
          </a:p>
          <a:p>
            <a:pPr marL="0" indent="0">
              <a:buClr>
                <a:schemeClr val="tx1"/>
              </a:buClr>
              <a:buNone/>
              <a:defRPr/>
            </a:pPr>
            <a:r>
              <a:rPr lang="en-US" sz="4800" dirty="0" smtClean="0"/>
              <a:t>Pretty much everybody.</a:t>
            </a:r>
            <a:endParaRPr lang="en-US" sz="4800" dirty="0"/>
          </a:p>
        </p:txBody>
      </p:sp>
    </p:spTree>
    <p:extLst>
      <p:ext uri="{BB962C8B-B14F-4D97-AF65-F5344CB8AC3E}">
        <p14:creationId xmlns:p14="http://schemas.microsoft.com/office/powerpoint/2010/main" val="1855405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fontScale="90000"/>
          </a:bodyPr>
          <a:lstStyle/>
          <a:p>
            <a:pPr eaLnBrk="1" hangingPunct="1"/>
            <a:r>
              <a:rPr lang="en-US" dirty="0" smtClean="0"/>
              <a:t>What can you do about it?</a:t>
            </a:r>
          </a:p>
        </p:txBody>
      </p:sp>
      <p:sp>
        <p:nvSpPr>
          <p:cNvPr id="4099" name="Content Placeholder 2"/>
          <p:cNvSpPr>
            <a:spLocks noGrp="1"/>
          </p:cNvSpPr>
          <p:nvPr>
            <p:ph idx="1"/>
          </p:nvPr>
        </p:nvSpPr>
        <p:spPr>
          <a:xfrm>
            <a:off x="628650" y="1369218"/>
            <a:ext cx="2876550" cy="3564732"/>
          </a:xfrm>
        </p:spPr>
        <p:txBody>
          <a:bodyPr>
            <a:normAutofit fontScale="92500" lnSpcReduction="20000"/>
          </a:bodyPr>
          <a:lstStyle/>
          <a:p>
            <a:pPr marL="0" indent="0">
              <a:buClr>
                <a:schemeClr val="tx1"/>
              </a:buClr>
              <a:buNone/>
              <a:defRPr/>
            </a:pPr>
            <a:r>
              <a:rPr lang="en-US" sz="3000" dirty="0" smtClean="0"/>
              <a:t>Welcome to internet self-defense 101.</a:t>
            </a:r>
          </a:p>
          <a:p>
            <a:pPr marL="0" indent="0">
              <a:buClr>
                <a:schemeClr val="tx1"/>
              </a:buClr>
              <a:buNone/>
              <a:defRPr/>
            </a:pPr>
            <a:endParaRPr lang="en-US" dirty="0"/>
          </a:p>
          <a:p>
            <a:pPr>
              <a:buClr>
                <a:schemeClr val="tx1"/>
              </a:buClr>
              <a:defRPr/>
            </a:pPr>
            <a:r>
              <a:rPr lang="en-US" sz="2600" dirty="0" smtClean="0"/>
              <a:t>Understand the basics of how the internet works</a:t>
            </a:r>
          </a:p>
          <a:p>
            <a:pPr>
              <a:buClr>
                <a:schemeClr val="tx1"/>
              </a:buClr>
              <a:defRPr/>
            </a:pPr>
            <a:r>
              <a:rPr lang="en-US" sz="2600" dirty="0" smtClean="0"/>
              <a:t>Understand common attacks</a:t>
            </a:r>
          </a:p>
          <a:p>
            <a:pPr>
              <a:buClr>
                <a:schemeClr val="tx1"/>
              </a:buClr>
              <a:defRPr/>
            </a:pPr>
            <a:r>
              <a:rPr lang="en-US" sz="2600" dirty="0" smtClean="0"/>
              <a:t>Know how to avoid the fight</a:t>
            </a:r>
          </a:p>
        </p:txBody>
      </p:sp>
      <p:pic>
        <p:nvPicPr>
          <p:cNvPr id="2" name="Picture 1"/>
          <p:cNvPicPr>
            <a:picLocks noChangeAspect="1"/>
          </p:cNvPicPr>
          <p:nvPr/>
        </p:nvPicPr>
        <p:blipFill>
          <a:blip r:embed="rId3"/>
          <a:stretch>
            <a:fillRect/>
          </a:stretch>
        </p:blipFill>
        <p:spPr>
          <a:xfrm>
            <a:off x="3581400" y="1352550"/>
            <a:ext cx="5229225" cy="3486150"/>
          </a:xfrm>
          <a:prstGeom prst="rect">
            <a:avLst/>
          </a:prstGeom>
        </p:spPr>
      </p:pic>
    </p:spTree>
    <p:extLst>
      <p:ext uri="{BB962C8B-B14F-4D97-AF65-F5344CB8AC3E}">
        <p14:creationId xmlns:p14="http://schemas.microsoft.com/office/powerpoint/2010/main" val="387875425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dirty="0" smtClean="0"/>
              <a:t>Who am I?</a:t>
            </a:r>
          </a:p>
        </p:txBody>
      </p:sp>
      <p:sp>
        <p:nvSpPr>
          <p:cNvPr id="4099" name="Content Placeholder 2"/>
          <p:cNvSpPr>
            <a:spLocks noGrp="1"/>
          </p:cNvSpPr>
          <p:nvPr>
            <p:ph idx="1"/>
          </p:nvPr>
        </p:nvSpPr>
        <p:spPr/>
        <p:txBody>
          <a:bodyPr>
            <a:normAutofit lnSpcReduction="10000"/>
          </a:bodyPr>
          <a:lstStyle/>
          <a:p>
            <a:pPr marL="0" indent="0">
              <a:buClr>
                <a:schemeClr val="tx1"/>
              </a:buClr>
              <a:buNone/>
              <a:defRPr/>
            </a:pPr>
            <a:r>
              <a:rPr lang="en-US" dirty="0" smtClean="0"/>
              <a:t>Rex Booth</a:t>
            </a:r>
          </a:p>
          <a:p>
            <a:pPr>
              <a:buClr>
                <a:schemeClr val="tx1"/>
              </a:buClr>
              <a:defRPr/>
            </a:pPr>
            <a:r>
              <a:rPr lang="en-US" dirty="0" smtClean="0"/>
              <a:t>15 </a:t>
            </a:r>
            <a:r>
              <a:rPr lang="en-US" dirty="0" smtClean="0"/>
              <a:t>months as a fed!</a:t>
            </a:r>
            <a:endParaRPr lang="en-US" dirty="0" smtClean="0"/>
          </a:p>
          <a:p>
            <a:pPr>
              <a:buClr>
                <a:schemeClr val="tx1"/>
              </a:buClr>
              <a:defRPr/>
            </a:pPr>
            <a:r>
              <a:rPr lang="en-US" dirty="0" smtClean="0"/>
              <a:t>~15 years in IT</a:t>
            </a:r>
          </a:p>
          <a:p>
            <a:pPr>
              <a:buClr>
                <a:schemeClr val="tx1"/>
              </a:buClr>
              <a:defRPr/>
            </a:pPr>
            <a:r>
              <a:rPr lang="en-US" dirty="0"/>
              <a:t>~</a:t>
            </a:r>
            <a:r>
              <a:rPr lang="en-US" dirty="0" smtClean="0"/>
              <a:t>10 years in security</a:t>
            </a:r>
          </a:p>
          <a:p>
            <a:pPr>
              <a:buClr>
                <a:schemeClr val="tx1"/>
              </a:buClr>
              <a:defRPr/>
            </a:pPr>
            <a:endParaRPr lang="en-US" dirty="0"/>
          </a:p>
          <a:p>
            <a:pPr marL="0" indent="0">
              <a:buClr>
                <a:schemeClr val="tx1"/>
              </a:buClr>
              <a:buNone/>
              <a:defRPr/>
            </a:pPr>
            <a:r>
              <a:rPr lang="en-US" dirty="0" smtClean="0"/>
              <a:t>What do I do here?</a:t>
            </a:r>
          </a:p>
          <a:p>
            <a:pPr>
              <a:buClr>
                <a:schemeClr val="tx1"/>
              </a:buClr>
              <a:defRPr/>
            </a:pPr>
            <a:r>
              <a:rPr lang="en-US" dirty="0" smtClean="0"/>
              <a:t>Prep us to fight bad guys</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92682" y="1383524"/>
            <a:ext cx="4446518" cy="3398026"/>
          </a:xfrm>
          <a:prstGeom prst="rect">
            <a:avLst/>
          </a:prstGeom>
        </p:spPr>
      </p:pic>
      <p:sp>
        <p:nvSpPr>
          <p:cNvPr id="4" name="TextBox 3"/>
          <p:cNvSpPr txBox="1"/>
          <p:nvPr/>
        </p:nvSpPr>
        <p:spPr>
          <a:xfrm>
            <a:off x="7924800" y="4705350"/>
            <a:ext cx="941283" cy="369332"/>
          </a:xfrm>
          <a:prstGeom prst="rect">
            <a:avLst/>
          </a:prstGeom>
          <a:noFill/>
        </p:spPr>
        <p:txBody>
          <a:bodyPr wrap="none" rtlCol="0">
            <a:spAutoFit/>
          </a:bodyPr>
          <a:lstStyle/>
          <a:p>
            <a:r>
              <a:rPr lang="en-US" dirty="0" smtClean="0"/>
              <a:t>*not me</a:t>
            </a:r>
            <a:endParaRPr lang="en-US" dirty="0"/>
          </a:p>
        </p:txBody>
      </p:sp>
    </p:spTree>
    <p:extLst>
      <p:ext uri="{BB962C8B-B14F-4D97-AF65-F5344CB8AC3E}">
        <p14:creationId xmlns:p14="http://schemas.microsoft.com/office/powerpoint/2010/main" val="329667766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pPr eaLnBrk="1" hangingPunct="1"/>
            <a:r>
              <a:rPr lang="en-US" sz="3600" dirty="0" smtClean="0"/>
              <a:t>How does the internet work?</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05000" y="1200150"/>
            <a:ext cx="5105192" cy="3649823"/>
          </a:xfrm>
          <a:prstGeom prst="rect">
            <a:avLst/>
          </a:prstGeom>
        </p:spPr>
      </p:pic>
    </p:spTree>
    <p:extLst>
      <p:ext uri="{BB962C8B-B14F-4D97-AF65-F5344CB8AC3E}">
        <p14:creationId xmlns:p14="http://schemas.microsoft.com/office/powerpoint/2010/main" val="5220824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Autofit/>
          </a:bodyPr>
          <a:lstStyle/>
          <a:p>
            <a:pPr eaLnBrk="1" hangingPunct="1"/>
            <a:r>
              <a:rPr lang="en-US" sz="3200" dirty="0" smtClean="0"/>
              <a:t>No, seriously. How does it work?</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199" y="2114180"/>
            <a:ext cx="2133601" cy="2133970"/>
          </a:xfrm>
          <a:prstGeom prst="rect">
            <a:avLst/>
          </a:prstGeom>
        </p:spPr>
      </p:pic>
      <p:pic>
        <p:nvPicPr>
          <p:cNvPr id="4" name="Picture 3"/>
          <p:cNvPicPr>
            <a:picLocks noChangeAspect="1"/>
          </p:cNvPicPr>
          <p:nvPr/>
        </p:nvPicPr>
        <p:blipFill>
          <a:blip r:embed="rId4"/>
          <a:stretch>
            <a:fillRect/>
          </a:stretch>
        </p:blipFill>
        <p:spPr>
          <a:xfrm>
            <a:off x="2286000" y="2063750"/>
            <a:ext cx="2133600" cy="213360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858000" y="1991032"/>
            <a:ext cx="2188039" cy="2231330"/>
          </a:xfrm>
          <a:prstGeom prst="rect">
            <a:avLst/>
          </a:prstGeom>
        </p:spPr>
      </p:pic>
      <p:pic>
        <p:nvPicPr>
          <p:cNvPr id="6" name="Picture 5"/>
          <p:cNvPicPr>
            <a:picLocks noChangeAspect="1"/>
          </p:cNvPicPr>
          <p:nvPr/>
        </p:nvPicPr>
        <p:blipFill>
          <a:blip r:embed="rId6"/>
          <a:stretch>
            <a:fillRect/>
          </a:stretch>
        </p:blipFill>
        <p:spPr>
          <a:xfrm>
            <a:off x="4572000" y="2038350"/>
            <a:ext cx="2139950" cy="2139950"/>
          </a:xfrm>
          <a:prstGeom prst="rect">
            <a:avLst/>
          </a:prstGeom>
        </p:spPr>
      </p:pic>
      <p:sp>
        <p:nvSpPr>
          <p:cNvPr id="9" name="Content Placeholder 2"/>
          <p:cNvSpPr>
            <a:spLocks noGrp="1"/>
          </p:cNvSpPr>
          <p:nvPr>
            <p:ph idx="1"/>
          </p:nvPr>
        </p:nvSpPr>
        <p:spPr>
          <a:xfrm>
            <a:off x="704850" y="4171950"/>
            <a:ext cx="819150" cy="592931"/>
          </a:xfrm>
        </p:spPr>
        <p:txBody>
          <a:bodyPr>
            <a:normAutofit/>
          </a:bodyPr>
          <a:lstStyle/>
          <a:p>
            <a:pPr marL="0" indent="0">
              <a:buClr>
                <a:schemeClr val="tx1"/>
              </a:buClr>
              <a:buNone/>
              <a:defRPr/>
            </a:pPr>
            <a:r>
              <a:rPr lang="en-US" dirty="0"/>
              <a:t>u</a:t>
            </a:r>
            <a:r>
              <a:rPr lang="en-US" dirty="0" smtClean="0"/>
              <a:t>ser</a:t>
            </a:r>
          </a:p>
        </p:txBody>
      </p:sp>
      <p:sp>
        <p:nvSpPr>
          <p:cNvPr id="10" name="Content Placeholder 2"/>
          <p:cNvSpPr txBox="1">
            <a:spLocks/>
          </p:cNvSpPr>
          <p:nvPr/>
        </p:nvSpPr>
        <p:spPr>
          <a:xfrm>
            <a:off x="2819400" y="4171950"/>
            <a:ext cx="1143000" cy="59293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Font typeface="Arial" panose="020B0604020202020204" pitchFamily="34" charset="0"/>
              <a:buNone/>
              <a:defRPr/>
            </a:pPr>
            <a:r>
              <a:rPr lang="en-US" dirty="0" smtClean="0"/>
              <a:t>browser</a:t>
            </a:r>
          </a:p>
        </p:txBody>
      </p:sp>
      <p:sp>
        <p:nvSpPr>
          <p:cNvPr id="11" name="Content Placeholder 2"/>
          <p:cNvSpPr txBox="1">
            <a:spLocks/>
          </p:cNvSpPr>
          <p:nvPr/>
        </p:nvSpPr>
        <p:spPr>
          <a:xfrm>
            <a:off x="5181600" y="4171950"/>
            <a:ext cx="990600" cy="5929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Font typeface="Arial" panose="020B0604020202020204" pitchFamily="34" charset="0"/>
              <a:buNone/>
              <a:defRPr/>
            </a:pPr>
            <a:r>
              <a:rPr lang="en-US" dirty="0" smtClean="0"/>
              <a:t>server</a:t>
            </a:r>
          </a:p>
        </p:txBody>
      </p:sp>
      <p:sp>
        <p:nvSpPr>
          <p:cNvPr id="12" name="Content Placeholder 2"/>
          <p:cNvSpPr txBox="1">
            <a:spLocks/>
          </p:cNvSpPr>
          <p:nvPr/>
        </p:nvSpPr>
        <p:spPr>
          <a:xfrm>
            <a:off x="7315200" y="4171950"/>
            <a:ext cx="1447800" cy="5929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Font typeface="Arial" panose="020B0604020202020204" pitchFamily="34" charset="0"/>
              <a:buNone/>
              <a:defRPr/>
            </a:pPr>
            <a:r>
              <a:rPr lang="en-US" dirty="0" smtClean="0"/>
              <a:t>database</a:t>
            </a:r>
          </a:p>
        </p:txBody>
      </p:sp>
      <p:pic>
        <p:nvPicPr>
          <p:cNvPr id="7" name="Picture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95400" y="1123950"/>
            <a:ext cx="1733550" cy="1733550"/>
          </a:xfrm>
          <a:prstGeom prst="rect">
            <a:avLst/>
          </a:prstGeom>
        </p:spPr>
      </p:pic>
      <p:sp>
        <p:nvSpPr>
          <p:cNvPr id="14" name="Content Placeholder 2"/>
          <p:cNvSpPr txBox="1">
            <a:spLocks/>
          </p:cNvSpPr>
          <p:nvPr/>
        </p:nvSpPr>
        <p:spPr>
          <a:xfrm>
            <a:off x="1143000" y="1200150"/>
            <a:ext cx="1981200" cy="5929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tx1"/>
              </a:buClr>
              <a:buFont typeface="Arial" panose="020B0604020202020204" pitchFamily="34" charset="0"/>
              <a:buNone/>
              <a:defRPr/>
            </a:pPr>
            <a:r>
              <a:rPr lang="en-US" dirty="0"/>
              <a:t>w</a:t>
            </a:r>
            <a:r>
              <a:rPr lang="en-US" dirty="0" smtClean="0"/>
              <a:t>eb address</a:t>
            </a:r>
          </a:p>
        </p:txBody>
      </p:sp>
      <p:pic>
        <p:nvPicPr>
          <p:cNvPr id="15" name="Picture 1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05200" y="1143000"/>
            <a:ext cx="1733550" cy="1733550"/>
          </a:xfrm>
          <a:prstGeom prst="rect">
            <a:avLst/>
          </a:prstGeom>
        </p:spPr>
      </p:pic>
      <p:sp>
        <p:nvSpPr>
          <p:cNvPr id="16" name="Content Placeholder 2"/>
          <p:cNvSpPr txBox="1">
            <a:spLocks/>
          </p:cNvSpPr>
          <p:nvPr/>
        </p:nvSpPr>
        <p:spPr>
          <a:xfrm>
            <a:off x="3505200" y="1200150"/>
            <a:ext cx="1905000" cy="5929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tx1"/>
              </a:buClr>
              <a:buFont typeface="Arial" panose="020B0604020202020204" pitchFamily="34" charset="0"/>
              <a:buNone/>
              <a:defRPr/>
            </a:pPr>
            <a:r>
              <a:rPr lang="en-US" dirty="0"/>
              <a:t>p</a:t>
            </a:r>
            <a:r>
              <a:rPr lang="en-US" dirty="0" smtClean="0"/>
              <a:t>age request</a:t>
            </a:r>
          </a:p>
        </p:txBody>
      </p:sp>
      <p:pic>
        <p:nvPicPr>
          <p:cNvPr id="17" name="Picture 1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67400" y="1123950"/>
            <a:ext cx="1733550" cy="1733550"/>
          </a:xfrm>
          <a:prstGeom prst="rect">
            <a:avLst/>
          </a:prstGeom>
        </p:spPr>
      </p:pic>
      <p:sp>
        <p:nvSpPr>
          <p:cNvPr id="18" name="Content Placeholder 2"/>
          <p:cNvSpPr txBox="1">
            <a:spLocks/>
          </p:cNvSpPr>
          <p:nvPr/>
        </p:nvSpPr>
        <p:spPr>
          <a:xfrm>
            <a:off x="5867400" y="1181100"/>
            <a:ext cx="1905000" cy="5929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tx1"/>
              </a:buClr>
              <a:buFont typeface="Arial" panose="020B0604020202020204" pitchFamily="34" charset="0"/>
              <a:buNone/>
              <a:defRPr/>
            </a:pPr>
            <a:r>
              <a:rPr lang="en-US" dirty="0"/>
              <a:t>d</a:t>
            </a:r>
            <a:r>
              <a:rPr lang="en-US" dirty="0" smtClean="0"/>
              <a:t>ata query</a:t>
            </a:r>
          </a:p>
        </p:txBody>
      </p:sp>
      <p:pic>
        <p:nvPicPr>
          <p:cNvPr id="19" name="Picture 1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10800000">
            <a:off x="6290172" y="3919808"/>
            <a:ext cx="1260034" cy="649970"/>
          </a:xfrm>
          <a:prstGeom prst="rect">
            <a:avLst/>
          </a:prstGeom>
        </p:spPr>
      </p:pic>
      <p:sp>
        <p:nvSpPr>
          <p:cNvPr id="20" name="Content Placeholder 2"/>
          <p:cNvSpPr txBox="1">
            <a:spLocks/>
          </p:cNvSpPr>
          <p:nvPr/>
        </p:nvSpPr>
        <p:spPr>
          <a:xfrm>
            <a:off x="5943600" y="4400550"/>
            <a:ext cx="1905000" cy="5929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tx1"/>
              </a:buClr>
              <a:buFont typeface="Arial" panose="020B0604020202020204" pitchFamily="34" charset="0"/>
              <a:buNone/>
              <a:defRPr/>
            </a:pPr>
            <a:r>
              <a:rPr lang="en-US" dirty="0"/>
              <a:t>d</a:t>
            </a:r>
            <a:r>
              <a:rPr lang="en-US" dirty="0" smtClean="0"/>
              <a:t>ata results</a:t>
            </a:r>
          </a:p>
        </p:txBody>
      </p:sp>
      <p:pic>
        <p:nvPicPr>
          <p:cNvPr id="21" name="Picture 20"/>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10800000">
            <a:off x="3958490" y="3901964"/>
            <a:ext cx="1269922" cy="709449"/>
          </a:xfrm>
          <a:prstGeom prst="rect">
            <a:avLst/>
          </a:prstGeom>
        </p:spPr>
      </p:pic>
      <p:sp>
        <p:nvSpPr>
          <p:cNvPr id="22" name="Content Placeholder 2"/>
          <p:cNvSpPr txBox="1">
            <a:spLocks/>
          </p:cNvSpPr>
          <p:nvPr/>
        </p:nvSpPr>
        <p:spPr>
          <a:xfrm>
            <a:off x="3638550" y="4400550"/>
            <a:ext cx="1905000" cy="5929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tx1"/>
              </a:buClr>
              <a:buFont typeface="Arial" panose="020B0604020202020204" pitchFamily="34" charset="0"/>
              <a:buNone/>
              <a:defRPr/>
            </a:pPr>
            <a:r>
              <a:rPr lang="en-US" dirty="0"/>
              <a:t>p</a:t>
            </a:r>
            <a:r>
              <a:rPr lang="en-US" dirty="0" smtClean="0"/>
              <a:t>age code</a:t>
            </a:r>
          </a:p>
        </p:txBody>
      </p:sp>
      <p:pic>
        <p:nvPicPr>
          <p:cNvPr id="23" name="Picture 22"/>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rot="10800000">
            <a:off x="1738990" y="3913408"/>
            <a:ext cx="1281362" cy="663678"/>
          </a:xfrm>
          <a:prstGeom prst="rect">
            <a:avLst/>
          </a:prstGeom>
        </p:spPr>
      </p:pic>
      <p:sp>
        <p:nvSpPr>
          <p:cNvPr id="24" name="Content Placeholder 2"/>
          <p:cNvSpPr txBox="1">
            <a:spLocks/>
          </p:cNvSpPr>
          <p:nvPr/>
        </p:nvSpPr>
        <p:spPr>
          <a:xfrm>
            <a:off x="1295400" y="4400550"/>
            <a:ext cx="2286000" cy="5929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tx1"/>
              </a:buClr>
              <a:buFont typeface="Arial" panose="020B0604020202020204" pitchFamily="34" charset="0"/>
              <a:buNone/>
              <a:defRPr/>
            </a:pPr>
            <a:r>
              <a:rPr lang="en-US" dirty="0"/>
              <a:t>r</a:t>
            </a:r>
            <a:r>
              <a:rPr lang="en-US" dirty="0" smtClean="0"/>
              <a:t>endered page</a:t>
            </a:r>
          </a:p>
        </p:txBody>
      </p:sp>
      <p:sp>
        <p:nvSpPr>
          <p:cNvPr id="25" name="Content Placeholder 2"/>
          <p:cNvSpPr txBox="1">
            <a:spLocks/>
          </p:cNvSpPr>
          <p:nvPr/>
        </p:nvSpPr>
        <p:spPr>
          <a:xfrm>
            <a:off x="2362200" y="4493419"/>
            <a:ext cx="1981200" cy="5929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tx1"/>
              </a:buClr>
              <a:buFont typeface="Arial" panose="020B0604020202020204" pitchFamily="34" charset="0"/>
              <a:buNone/>
              <a:defRPr/>
            </a:pPr>
            <a:r>
              <a:rPr lang="en-US" sz="2200" dirty="0" smtClean="0"/>
              <a:t>aka: client layer</a:t>
            </a:r>
          </a:p>
        </p:txBody>
      </p:sp>
      <p:sp>
        <p:nvSpPr>
          <p:cNvPr id="26" name="Content Placeholder 2"/>
          <p:cNvSpPr txBox="1">
            <a:spLocks/>
          </p:cNvSpPr>
          <p:nvPr/>
        </p:nvSpPr>
        <p:spPr>
          <a:xfrm>
            <a:off x="4495800" y="4549319"/>
            <a:ext cx="2438400" cy="59293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Font typeface="Arial" panose="020B0604020202020204" pitchFamily="34" charset="0"/>
              <a:buNone/>
              <a:defRPr/>
            </a:pPr>
            <a:r>
              <a:rPr lang="en-US" dirty="0" smtClean="0"/>
              <a:t>aka: application layer</a:t>
            </a:r>
          </a:p>
        </p:txBody>
      </p:sp>
      <p:sp>
        <p:nvSpPr>
          <p:cNvPr id="27" name="Content Placeholder 2"/>
          <p:cNvSpPr txBox="1">
            <a:spLocks/>
          </p:cNvSpPr>
          <p:nvPr/>
        </p:nvSpPr>
        <p:spPr>
          <a:xfrm>
            <a:off x="6781800" y="4493419"/>
            <a:ext cx="2438400" cy="5929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tx1"/>
              </a:buClr>
              <a:buFont typeface="Arial" panose="020B0604020202020204" pitchFamily="34" charset="0"/>
              <a:buNone/>
              <a:defRPr/>
            </a:pPr>
            <a:r>
              <a:rPr lang="en-US" sz="2200" dirty="0" smtClean="0"/>
              <a:t>aka: data layer</a:t>
            </a:r>
          </a:p>
        </p:txBody>
      </p:sp>
    </p:spTree>
    <p:extLst>
      <p:ext uri="{BB962C8B-B14F-4D97-AF65-F5344CB8AC3E}">
        <p14:creationId xmlns:p14="http://schemas.microsoft.com/office/powerpoint/2010/main" val="2190659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9">
                                            <p:txEl>
                                              <p:pRg st="0" end="0"/>
                                            </p:txEl>
                                          </p:spTgt>
                                        </p:tgtEl>
                                      </p:cBhvr>
                                    </p:animEffect>
                                    <p:set>
                                      <p:cBhvr>
                                        <p:cTn id="15" dur="1" fill="hold">
                                          <p:stCondLst>
                                            <p:cond delay="499"/>
                                          </p:stCondLst>
                                        </p:cTn>
                                        <p:tgtEl>
                                          <p:spTgt spid="9">
                                            <p:txEl>
                                              <p:pRg st="0" end="0"/>
                                            </p:txEl>
                                          </p:spTgt>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9" presetClass="exit" presetSubtype="0" fill="hold" grpId="0" nodeType="withEffect">
                                  <p:stCondLst>
                                    <p:cond delay="0"/>
                                  </p:stCondLst>
                                  <p:childTnLst>
                                    <p:animEffect transition="out" filter="dissolv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9" presetClass="exit" presetSubtype="0" fill="hold" grpId="0" nodeType="withEffect">
                                  <p:stCondLst>
                                    <p:cond delay="0"/>
                                  </p:stCondLst>
                                  <p:childTnLst>
                                    <p:animEffect transition="out" filter="dissolv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9" presetClass="exit" presetSubtype="0" fill="hold" grpId="2" nodeType="withEffect">
                                  <p:stCondLst>
                                    <p:cond delay="0"/>
                                  </p:stCondLst>
                                  <p:childTnLst>
                                    <p:animEffect transition="out" filter="dissolve">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par>
                                <p:cTn id="28" presetID="9" presetClass="exit" presetSubtype="0" fill="hold" grpId="2" nodeType="withEffect">
                                  <p:stCondLst>
                                    <p:cond delay="0"/>
                                  </p:stCondLst>
                                  <p:childTnLst>
                                    <p:animEffect transition="out" filter="dissolv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par>
                                <p:cTn id="31" presetID="9" presetClass="exit" presetSubtype="0" fill="hold" grpId="2" nodeType="withEffect">
                                  <p:stCondLst>
                                    <p:cond delay="0"/>
                                  </p:stCondLst>
                                  <p:childTnLst>
                                    <p:animEffect transition="out" filter="dissolv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9" presetClass="exit" presetSubtype="0" fill="hold" grpId="0" nodeType="withEffect">
                                  <p:stCondLst>
                                    <p:cond delay="0"/>
                                  </p:stCondLst>
                                  <p:childTnLst>
                                    <p:animEffect transition="out" filter="dissolv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par>
                                <p:cTn id="73" presetID="9" presetClass="exit" presetSubtype="0" fill="hold" grpId="0" nodeType="withEffect">
                                  <p:stCondLst>
                                    <p:cond delay="0"/>
                                  </p:stCondLst>
                                  <p:childTnLst>
                                    <p:animEffect transition="out" filter="dissolve">
                                      <p:cBhvr>
                                        <p:cTn id="74" dur="500"/>
                                        <p:tgtEl>
                                          <p:spTgt spid="26"/>
                                        </p:tgtEl>
                                      </p:cBhvr>
                                    </p:animEffect>
                                    <p:set>
                                      <p:cBhvr>
                                        <p:cTn id="75" dur="1" fill="hold">
                                          <p:stCondLst>
                                            <p:cond delay="499"/>
                                          </p:stCondLst>
                                        </p:cTn>
                                        <p:tgtEl>
                                          <p:spTgt spid="26"/>
                                        </p:tgtEl>
                                        <p:attrNameLst>
                                          <p:attrName>style.visibility</p:attrName>
                                        </p:attrNameLst>
                                      </p:cBhvr>
                                      <p:to>
                                        <p:strVal val="hidden"/>
                                      </p:to>
                                    </p:set>
                                  </p:childTnLst>
                                </p:cTn>
                              </p:par>
                              <p:par>
                                <p:cTn id="76" presetID="9" presetClass="exit" presetSubtype="0" fill="hold" grpId="0" nodeType="withEffect">
                                  <p:stCondLst>
                                    <p:cond delay="0"/>
                                  </p:stCondLst>
                                  <p:childTnLst>
                                    <p:animEffect transition="out" filter="dissolve">
                                      <p:cBhvr>
                                        <p:cTn id="77" dur="500"/>
                                        <p:tgtEl>
                                          <p:spTgt spid="27"/>
                                        </p:tgtEl>
                                      </p:cBhvr>
                                    </p:animEffect>
                                    <p:set>
                                      <p:cBhvr>
                                        <p:cTn id="78"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P spid="11" grpId="0"/>
      <p:bldP spid="12" grpId="0"/>
      <p:bldP spid="14" grpId="0"/>
      <p:bldP spid="16" grpId="0"/>
      <p:bldP spid="18" grpId="0"/>
      <p:bldP spid="20" grpId="0"/>
      <p:bldP spid="22" grpId="0"/>
      <p:bldP spid="24" grpId="0"/>
      <p:bldP spid="25" grpId="0"/>
      <p:bldP spid="25" grpId="1"/>
      <p:bldP spid="25" grpId="2"/>
      <p:bldP spid="26" grpId="0"/>
      <p:bldP spid="26" grpId="1"/>
      <p:bldP spid="26" grpId="2"/>
      <p:bldP spid="27" grpId="0"/>
      <p:bldP spid="27" grpId="1"/>
      <p:bldP spid="27"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pPr eaLnBrk="1" hangingPunct="1"/>
            <a:r>
              <a:rPr lang="en-US" sz="3600" dirty="0" smtClean="0"/>
              <a:t>How do bad guys attack us?</a:t>
            </a:r>
          </a:p>
        </p:txBody>
      </p:sp>
      <p:sp>
        <p:nvSpPr>
          <p:cNvPr id="4099" name="Content Placeholder 2"/>
          <p:cNvSpPr>
            <a:spLocks noGrp="1"/>
          </p:cNvSpPr>
          <p:nvPr>
            <p:ph idx="1"/>
          </p:nvPr>
        </p:nvSpPr>
        <p:spPr>
          <a:xfrm>
            <a:off x="628650" y="1369219"/>
            <a:ext cx="5314950" cy="3621880"/>
          </a:xfrm>
        </p:spPr>
        <p:txBody>
          <a:bodyPr>
            <a:normAutofit fontScale="92500" lnSpcReduction="20000"/>
          </a:bodyPr>
          <a:lstStyle/>
          <a:p>
            <a:pPr marL="0" indent="0">
              <a:buClr>
                <a:schemeClr val="tx1"/>
              </a:buClr>
              <a:buNone/>
              <a:defRPr/>
            </a:pPr>
            <a:r>
              <a:rPr lang="en-US" dirty="0" smtClean="0"/>
              <a:t>Remember those four components?</a:t>
            </a:r>
          </a:p>
          <a:p>
            <a:pPr lvl="1">
              <a:buClr>
                <a:schemeClr val="tx1"/>
              </a:buClr>
              <a:defRPr/>
            </a:pPr>
            <a:r>
              <a:rPr lang="en-US" sz="2800" dirty="0"/>
              <a:t>u</a:t>
            </a:r>
            <a:r>
              <a:rPr lang="en-US" sz="2800" dirty="0" smtClean="0"/>
              <a:t>ser</a:t>
            </a:r>
          </a:p>
          <a:p>
            <a:pPr lvl="1">
              <a:buClr>
                <a:schemeClr val="tx1"/>
              </a:buClr>
              <a:defRPr/>
            </a:pPr>
            <a:r>
              <a:rPr lang="en-US" sz="2800" dirty="0"/>
              <a:t>b</a:t>
            </a:r>
            <a:r>
              <a:rPr lang="en-US" sz="2800" dirty="0" smtClean="0"/>
              <a:t>rowser</a:t>
            </a:r>
          </a:p>
          <a:p>
            <a:pPr lvl="1">
              <a:buClr>
                <a:schemeClr val="tx1"/>
              </a:buClr>
              <a:defRPr/>
            </a:pPr>
            <a:r>
              <a:rPr lang="en-US" sz="2800" dirty="0"/>
              <a:t>s</a:t>
            </a:r>
            <a:r>
              <a:rPr lang="en-US" sz="2800" dirty="0" smtClean="0"/>
              <a:t>erver</a:t>
            </a:r>
          </a:p>
          <a:p>
            <a:pPr lvl="1">
              <a:buClr>
                <a:schemeClr val="tx1"/>
              </a:buClr>
              <a:defRPr/>
            </a:pPr>
            <a:r>
              <a:rPr lang="en-US" sz="2800" dirty="0" smtClean="0"/>
              <a:t>database</a:t>
            </a:r>
          </a:p>
          <a:p>
            <a:pPr marL="0" indent="0">
              <a:buClr>
                <a:schemeClr val="tx1"/>
              </a:buClr>
              <a:buNone/>
              <a:defRPr/>
            </a:pPr>
            <a:endParaRPr lang="en-US" dirty="0" smtClean="0"/>
          </a:p>
          <a:p>
            <a:pPr marL="0" indent="0">
              <a:buClr>
                <a:schemeClr val="tx1"/>
              </a:buClr>
              <a:buNone/>
              <a:defRPr/>
            </a:pPr>
            <a:r>
              <a:rPr lang="en-US" dirty="0" smtClean="0"/>
              <a:t>They attack all four layers.</a:t>
            </a:r>
          </a:p>
          <a:p>
            <a:pPr marL="0" indent="0">
              <a:buClr>
                <a:schemeClr val="tx1"/>
              </a:buClr>
              <a:buNone/>
              <a:defRPr/>
            </a:pPr>
            <a:endParaRPr lang="en-US" dirty="0" smtClean="0"/>
          </a:p>
          <a:p>
            <a:pPr marL="0" indent="0">
              <a:buClr>
                <a:schemeClr val="tx1"/>
              </a:buClr>
              <a:buNone/>
              <a:defRPr/>
            </a:pPr>
            <a:r>
              <a:rPr lang="en-US" dirty="0" smtClean="0"/>
              <a:t>Let’s look at some examples.</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75396" y="1504950"/>
            <a:ext cx="2635204" cy="3486149"/>
          </a:xfrm>
          <a:prstGeom prst="rect">
            <a:avLst/>
          </a:prstGeom>
        </p:spPr>
      </p:pic>
    </p:spTree>
    <p:extLst>
      <p:ext uri="{BB962C8B-B14F-4D97-AF65-F5344CB8AC3E}">
        <p14:creationId xmlns:p14="http://schemas.microsoft.com/office/powerpoint/2010/main" val="15004747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r>
              <a:rPr lang="en-US" dirty="0" smtClean="0"/>
              <a:t>Injection Attacks</a:t>
            </a:r>
          </a:p>
        </p:txBody>
      </p:sp>
      <p:sp>
        <p:nvSpPr>
          <p:cNvPr id="54274" name="Rectangle 3"/>
          <p:cNvSpPr>
            <a:spLocks noGrp="1" noChangeArrowheads="1"/>
          </p:cNvSpPr>
          <p:nvPr>
            <p:ph idx="1"/>
          </p:nvPr>
        </p:nvSpPr>
        <p:spPr>
          <a:xfrm>
            <a:off x="457200" y="1200150"/>
            <a:ext cx="8229600" cy="3623072"/>
          </a:xfrm>
        </p:spPr>
        <p:txBody>
          <a:bodyPr>
            <a:normAutofit/>
          </a:bodyPr>
          <a:lstStyle/>
          <a:p>
            <a:r>
              <a:rPr lang="en-US" dirty="0" smtClean="0"/>
              <a:t>SQL injection is the most common web attack</a:t>
            </a:r>
          </a:p>
          <a:p>
            <a:pPr lvl="1"/>
            <a:r>
              <a:rPr lang="en-US" sz="2400" dirty="0" smtClean="0"/>
              <a:t>An attacker inserts commands that are used to dynamically construct SQL queries</a:t>
            </a:r>
          </a:p>
          <a:p>
            <a:pPr lvl="1"/>
            <a:r>
              <a:rPr lang="en-US" sz="2400" dirty="0" smtClean="0"/>
              <a:t>Attacker may be able to view or modify any data in a database</a:t>
            </a:r>
          </a:p>
          <a:p>
            <a:r>
              <a:rPr lang="en-US" dirty="0" smtClean="0"/>
              <a:t>Attacks the database by exploiting the application</a:t>
            </a:r>
          </a:p>
          <a:p>
            <a:r>
              <a:rPr lang="en-US" dirty="0" smtClean="0"/>
              <a:t>Any action that takes input from the user and uses it in a query or function may be vulnerable</a:t>
            </a:r>
          </a:p>
        </p:txBody>
      </p:sp>
    </p:spTree>
    <p:extLst>
      <p:ext uri="{BB962C8B-B14F-4D97-AF65-F5344CB8AC3E}">
        <p14:creationId xmlns:p14="http://schemas.microsoft.com/office/powerpoint/2010/main" val="61204655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rivacy Week Presentatio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ivacy Week Presentation Template" id="{41E426A3-3883-4985-9D16-E151DA9CFA53}" vid="{45E0C0BC-179E-4911-9202-6011BB339D48}"/>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53195</TotalTime>
  <Words>1882</Words>
  <Application>Microsoft Macintosh PowerPoint</Application>
  <PresentationFormat>On-screen Show (16:9)</PresentationFormat>
  <Paragraphs>228</Paragraphs>
  <Slides>27</Slides>
  <Notes>24</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Custom Design</vt:lpstr>
      <vt:lpstr>Privacy Week Presentation Template</vt:lpstr>
      <vt:lpstr>PowerPoint Presentation</vt:lpstr>
      <vt:lpstr>Question:</vt:lpstr>
      <vt:lpstr>Answer:</vt:lpstr>
      <vt:lpstr>What can you do about it?</vt:lpstr>
      <vt:lpstr>Who am I?</vt:lpstr>
      <vt:lpstr>How does the internet work?</vt:lpstr>
      <vt:lpstr>No, seriously. How does it work?</vt:lpstr>
      <vt:lpstr>How do bad guys attack us?</vt:lpstr>
      <vt:lpstr>Injection Attacks</vt:lpstr>
      <vt:lpstr>SQL Injection Scenario</vt:lpstr>
      <vt:lpstr>Cross Site Scripting</vt:lpstr>
      <vt:lpstr>XSS Scenario</vt:lpstr>
      <vt:lpstr>XSS Scenario</vt:lpstr>
      <vt:lpstr>Cross Site Request Forgery</vt:lpstr>
      <vt:lpstr>CSRF Scenario</vt:lpstr>
      <vt:lpstr>Authentication and Authorization</vt:lpstr>
      <vt:lpstr>Session Fixation Example</vt:lpstr>
      <vt:lpstr>Session Fixation Example</vt:lpstr>
      <vt:lpstr>Social Engineering</vt:lpstr>
      <vt:lpstr>How can I defend myself?</vt:lpstr>
      <vt:lpstr>Why can’t I hack back?</vt:lpstr>
      <vt:lpstr>Principles of defense</vt:lpstr>
      <vt:lpstr>Reduce your exposure</vt:lpstr>
      <vt:lpstr>Trust no one</vt:lpstr>
      <vt:lpstr>Secure your tools</vt:lpstr>
      <vt:lpstr>Know your environment</vt:lpstr>
      <vt:lpstr>Wrap it up</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Self Defense 101</dc:title>
  <dc:subject/>
  <dc:creator/>
  <cp:keywords/>
  <dc:description/>
  <cp:lastModifiedBy>RB</cp:lastModifiedBy>
  <cp:revision>589</cp:revision>
  <dcterms:created xsi:type="dcterms:W3CDTF">2005-03-04T17:51:41Z</dcterms:created>
  <dcterms:modified xsi:type="dcterms:W3CDTF">2017-08-01T13:50:17Z</dcterms:modified>
  <cp:category/>
</cp:coreProperties>
</file>