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handoutMasterIdLst>
    <p:handoutMasterId r:id="rId20"/>
  </p:handoutMasterIdLst>
  <p:sldIdLst>
    <p:sldId id="256" r:id="rId2"/>
    <p:sldId id="288" r:id="rId3"/>
    <p:sldId id="259" r:id="rId4"/>
    <p:sldId id="285" r:id="rId5"/>
    <p:sldId id="295" r:id="rId6"/>
    <p:sldId id="297" r:id="rId7"/>
    <p:sldId id="296" r:id="rId8"/>
    <p:sldId id="282" r:id="rId9"/>
    <p:sldId id="290" r:id="rId10"/>
    <p:sldId id="299" r:id="rId11"/>
    <p:sldId id="291" r:id="rId12"/>
    <p:sldId id="300" r:id="rId13"/>
    <p:sldId id="292" r:id="rId14"/>
    <p:sldId id="302" r:id="rId15"/>
    <p:sldId id="301" r:id="rId16"/>
    <p:sldId id="303" r:id="rId17"/>
    <p:sldId id="284" r:id="rId18"/>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37385" autoAdjust="0"/>
  </p:normalViewPr>
  <p:slideViewPr>
    <p:cSldViewPr>
      <p:cViewPr varScale="1">
        <p:scale>
          <a:sx n="33" d="100"/>
          <a:sy n="33" d="100"/>
        </p:scale>
        <p:origin x="-3376" y="-96"/>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44" y="-7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0" cy="465616"/>
          </a:xfrm>
          <a:prstGeom prst="rect">
            <a:avLst/>
          </a:prstGeom>
        </p:spPr>
        <p:txBody>
          <a:bodyPr vert="horz" lIns="93491" tIns="46745" rIns="93491" bIns="4674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95453" y="0"/>
            <a:ext cx="3056200" cy="465616"/>
          </a:xfrm>
          <a:prstGeom prst="rect">
            <a:avLst/>
          </a:prstGeom>
        </p:spPr>
        <p:txBody>
          <a:bodyPr vert="horz" lIns="93491" tIns="46745" rIns="93491" bIns="46745" rtlCol="0"/>
          <a:lstStyle>
            <a:lvl1pPr algn="r" fontAlgn="auto">
              <a:spcBef>
                <a:spcPts val="0"/>
              </a:spcBef>
              <a:spcAft>
                <a:spcPts val="0"/>
              </a:spcAft>
              <a:defRPr sz="1200">
                <a:latin typeface="+mn-lt"/>
              </a:defRPr>
            </a:lvl1pPr>
          </a:lstStyle>
          <a:p>
            <a:pPr>
              <a:defRPr/>
            </a:pPr>
            <a:fld id="{4BBA5FAD-F9E1-432E-A868-788E3A80741A}" type="datetimeFigureOut">
              <a:rPr lang="en-US"/>
              <a:pPr>
                <a:defRPr/>
              </a:pPr>
              <a:t>6/6/16</a:t>
            </a:fld>
            <a:endParaRPr lang="en-US"/>
          </a:p>
        </p:txBody>
      </p:sp>
      <p:sp>
        <p:nvSpPr>
          <p:cNvPr id="4" name="Footer Placeholder 3"/>
          <p:cNvSpPr>
            <a:spLocks noGrp="1"/>
          </p:cNvSpPr>
          <p:nvPr>
            <p:ph type="ftr" sz="quarter" idx="2"/>
          </p:nvPr>
        </p:nvSpPr>
        <p:spPr>
          <a:xfrm>
            <a:off x="0" y="8841885"/>
            <a:ext cx="3056200" cy="465616"/>
          </a:xfrm>
          <a:prstGeom prst="rect">
            <a:avLst/>
          </a:prstGeom>
        </p:spPr>
        <p:txBody>
          <a:bodyPr vert="horz" lIns="93491" tIns="46745" rIns="93491" bIns="4674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95453" y="8841885"/>
            <a:ext cx="3056200" cy="465616"/>
          </a:xfrm>
          <a:prstGeom prst="rect">
            <a:avLst/>
          </a:prstGeom>
        </p:spPr>
        <p:txBody>
          <a:bodyPr vert="horz" lIns="93491" tIns="46745" rIns="93491" bIns="46745" rtlCol="0" anchor="b"/>
          <a:lstStyle>
            <a:lvl1pPr algn="r" fontAlgn="auto">
              <a:spcBef>
                <a:spcPts val="0"/>
              </a:spcBef>
              <a:spcAft>
                <a:spcPts val="0"/>
              </a:spcAft>
              <a:defRPr sz="1200">
                <a:latin typeface="+mn-lt"/>
              </a:defRPr>
            </a:lvl1pPr>
          </a:lstStyle>
          <a:p>
            <a:pPr>
              <a:defRPr/>
            </a:pPr>
            <a:fld id="{5DB944B9-1CF1-40BA-BCE2-7FDD4E096C08}" type="slidenum">
              <a:rPr lang="en-US"/>
              <a:pPr>
                <a:defRPr/>
              </a:pPr>
              <a:t>‹#›</a:t>
            </a:fld>
            <a:endParaRPr lang="en-US"/>
          </a:p>
        </p:txBody>
      </p:sp>
    </p:spTree>
    <p:extLst>
      <p:ext uri="{BB962C8B-B14F-4D97-AF65-F5344CB8AC3E}">
        <p14:creationId xmlns:p14="http://schemas.microsoft.com/office/powerpoint/2010/main" val="418819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00" cy="465616"/>
          </a:xfrm>
          <a:prstGeom prst="rect">
            <a:avLst/>
          </a:prstGeom>
        </p:spPr>
        <p:txBody>
          <a:bodyPr vert="horz" lIns="93491" tIns="46745" rIns="93491" bIns="4674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95453" y="0"/>
            <a:ext cx="3056200" cy="465616"/>
          </a:xfrm>
          <a:prstGeom prst="rect">
            <a:avLst/>
          </a:prstGeom>
        </p:spPr>
        <p:txBody>
          <a:bodyPr vert="horz" lIns="93491" tIns="46745" rIns="93491" bIns="46745" rtlCol="0"/>
          <a:lstStyle>
            <a:lvl1pPr algn="r" fontAlgn="auto">
              <a:spcBef>
                <a:spcPts val="0"/>
              </a:spcBef>
              <a:spcAft>
                <a:spcPts val="0"/>
              </a:spcAft>
              <a:defRPr sz="1200">
                <a:latin typeface="+mn-lt"/>
              </a:defRPr>
            </a:lvl1pPr>
          </a:lstStyle>
          <a:p>
            <a:pPr>
              <a:defRPr/>
            </a:pPr>
            <a:fld id="{626BD00C-4C35-4F97-9F89-C6CB2F36A417}" type="datetimeFigureOut">
              <a:rPr lang="en-US"/>
              <a:pPr>
                <a:defRPr/>
              </a:pPr>
              <a:t>6/6/16</a:t>
            </a:fld>
            <a:endParaRPr lang="en-US"/>
          </a:p>
        </p:txBody>
      </p:sp>
      <p:sp>
        <p:nvSpPr>
          <p:cNvPr id="4" name="Slide Image Placeholder 3"/>
          <p:cNvSpPr>
            <a:spLocks noGrp="1" noRot="1" noChangeAspect="1"/>
          </p:cNvSpPr>
          <p:nvPr>
            <p:ph type="sldImg" idx="2"/>
          </p:nvPr>
        </p:nvSpPr>
        <p:spPr>
          <a:xfrm>
            <a:off x="1198563" y="696913"/>
            <a:ext cx="4656137" cy="3492500"/>
          </a:xfrm>
          <a:prstGeom prst="rect">
            <a:avLst/>
          </a:prstGeom>
          <a:noFill/>
          <a:ln w="12700">
            <a:solidFill>
              <a:prstClr val="black"/>
            </a:solidFill>
          </a:ln>
        </p:spPr>
        <p:txBody>
          <a:bodyPr vert="horz" lIns="93491" tIns="46745" rIns="93491" bIns="46745" rtlCol="0" anchor="ctr"/>
          <a:lstStyle/>
          <a:p>
            <a:pPr lvl="0"/>
            <a:endParaRPr lang="en-US" noProof="0"/>
          </a:p>
        </p:txBody>
      </p:sp>
      <p:sp>
        <p:nvSpPr>
          <p:cNvPr id="5" name="Notes Placeholder 4"/>
          <p:cNvSpPr>
            <a:spLocks noGrp="1"/>
          </p:cNvSpPr>
          <p:nvPr>
            <p:ph type="body" sz="quarter" idx="3"/>
          </p:nvPr>
        </p:nvSpPr>
        <p:spPr>
          <a:xfrm>
            <a:off x="705649" y="4422543"/>
            <a:ext cx="5641966" cy="4188935"/>
          </a:xfrm>
          <a:prstGeom prst="rect">
            <a:avLst/>
          </a:prstGeom>
        </p:spPr>
        <p:txBody>
          <a:bodyPr vert="horz" lIns="93491" tIns="46745" rIns="93491" bIns="4674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885"/>
            <a:ext cx="3056200" cy="465616"/>
          </a:xfrm>
          <a:prstGeom prst="rect">
            <a:avLst/>
          </a:prstGeom>
        </p:spPr>
        <p:txBody>
          <a:bodyPr vert="horz" lIns="93491" tIns="46745" rIns="93491" bIns="4674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95453" y="8841885"/>
            <a:ext cx="3056200" cy="465616"/>
          </a:xfrm>
          <a:prstGeom prst="rect">
            <a:avLst/>
          </a:prstGeom>
        </p:spPr>
        <p:txBody>
          <a:bodyPr vert="horz" lIns="93491" tIns="46745" rIns="93491" bIns="46745" rtlCol="0" anchor="b"/>
          <a:lstStyle>
            <a:lvl1pPr algn="r" fontAlgn="auto">
              <a:spcBef>
                <a:spcPts val="0"/>
              </a:spcBef>
              <a:spcAft>
                <a:spcPts val="0"/>
              </a:spcAft>
              <a:defRPr sz="1200">
                <a:latin typeface="+mn-lt"/>
              </a:defRPr>
            </a:lvl1pPr>
          </a:lstStyle>
          <a:p>
            <a:pPr>
              <a:defRPr/>
            </a:pPr>
            <a:fld id="{B19A9AAE-C24E-49DD-B288-73DF67CCC7C9}" type="slidenum">
              <a:rPr lang="en-US"/>
              <a:pPr>
                <a:defRPr/>
              </a:pPr>
              <a:t>‹#›</a:t>
            </a:fld>
            <a:endParaRPr lang="en-US"/>
          </a:p>
        </p:txBody>
      </p:sp>
    </p:spTree>
    <p:extLst>
      <p:ext uri="{BB962C8B-B14F-4D97-AF65-F5344CB8AC3E}">
        <p14:creationId xmlns:p14="http://schemas.microsoft.com/office/powerpoint/2010/main" val="4175222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Hi folks.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excited to be chatting with you today.  We’ll jump right in in a second, but I’ll quickly introduce myself and explain why I’ve been asked to join you.</a:t>
            </a:r>
          </a:p>
          <a:p>
            <a:endParaRPr lang="en-US" dirty="0" smtClean="0"/>
          </a:p>
        </p:txBody>
      </p:sp>
      <p:sp>
        <p:nvSpPr>
          <p:cNvPr id="4" name="Slide Number Placeholder 3"/>
          <p:cNvSpPr>
            <a:spLocks noGrp="1"/>
          </p:cNvSpPr>
          <p:nvPr>
            <p:ph type="sldNum" sz="quarter" idx="5"/>
          </p:nvPr>
        </p:nvSpPr>
        <p:spPr/>
        <p:txBody>
          <a:bodyPr/>
          <a:lstStyle/>
          <a:p>
            <a:pPr>
              <a:defRPr/>
            </a:pPr>
            <a:fld id="{7706CC77-0D58-47DD-ACCA-A49024CE4AE6}" type="slidenum">
              <a:rPr lang="en-US" smtClean="0"/>
              <a:pPr>
                <a:defRPr/>
              </a:pPr>
              <a:t>1</a:t>
            </a:fld>
            <a:endParaRPr lang="en-US"/>
          </a:p>
        </p:txBody>
      </p:sp>
    </p:spTree>
    <p:extLst>
      <p:ext uri="{BB962C8B-B14F-4D97-AF65-F5344CB8AC3E}">
        <p14:creationId xmlns:p14="http://schemas.microsoft.com/office/powerpoint/2010/main" val="188692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One of the most critical communication principles is simplifying the language we use. I had a professor once who said “don’t use a quarter word when a nickel one will do.” I didn’t fully appreciate it then, but I sure do after years in the consulting and Federal industries.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see it every day. Otherwise good ideas obfuscated by overly-complicated language – in presentations, in emails, everywhere. And to what end?  The audience is left not knowing if the speaker is trying to sound impressive, is trying to hide something among the impressive words, or is just unable to simplify their language. But they are left with a feeling of disconnect – that the speaker isn’t communicating with their authentic voice. Because, really, when people are being authentic, they don’t use complex sentence structures and terms like synergy, paradigm shift,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There’s a great book called Why Business People Speak Like Idiots which touches upon this in a very approachable way &lt;add some details&gt;.  I highly recommend it.</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10</a:t>
            </a:fld>
            <a:endParaRPr lang="en-US"/>
          </a:p>
        </p:txBody>
      </p:sp>
    </p:spTree>
    <p:extLst>
      <p:ext uri="{BB962C8B-B14F-4D97-AF65-F5344CB8AC3E}">
        <p14:creationId xmlns:p14="http://schemas.microsoft.com/office/powerpoint/2010/main" val="197209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I’ll give a particularly relevant example.  We’re in the middle of the Presidential campaign. Politics and poll numbers aside, Trump has demonstrated a remarkable ability to communicate and persuade. How? In part by the language he uses.  The Boston Globe did some analysis on the language used by the presidential</a:t>
            </a:r>
            <a:r>
              <a:rPr lang="en-US" sz="1200" kern="1200" baseline="0" dirty="0" smtClean="0">
                <a:solidFill>
                  <a:schemeClr val="tx1"/>
                </a:solidFill>
                <a:effectLst/>
                <a:latin typeface="+mn-lt"/>
                <a:ea typeface="+mn-ea"/>
                <a:cs typeface="+mn-cs"/>
              </a:rPr>
              <a:t> candidates </a:t>
            </a:r>
            <a:r>
              <a:rPr lang="en-US" sz="1200" kern="1200" dirty="0" smtClean="0">
                <a:solidFill>
                  <a:schemeClr val="tx1"/>
                </a:solidFill>
                <a:effectLst/>
                <a:latin typeface="+mn-lt"/>
                <a:ea typeface="+mn-ea"/>
                <a:cs typeface="+mn-cs"/>
              </a:rPr>
              <a:t>using this verbal assessment scale called the Flesch-Kincaid Grade Level scale.</a:t>
            </a:r>
            <a:r>
              <a:rPr lang="en-US" sz="1200" kern="1200" baseline="0" dirty="0" smtClean="0">
                <a:solidFill>
                  <a:schemeClr val="tx1"/>
                </a:solidFill>
                <a:effectLst/>
                <a:latin typeface="+mn-lt"/>
                <a:ea typeface="+mn-ea"/>
                <a:cs typeface="+mn-cs"/>
              </a:rPr>
              <a:t>  Based on that analysis, Trump is </a:t>
            </a:r>
            <a:r>
              <a:rPr lang="en-US" sz="1200" kern="1200" dirty="0" smtClean="0">
                <a:solidFill>
                  <a:schemeClr val="tx1"/>
                </a:solidFill>
                <a:effectLst/>
                <a:latin typeface="+mn-lt"/>
                <a:ea typeface="+mn-ea"/>
                <a:cs typeface="+mn-cs"/>
              </a:rPr>
              <a:t>apparently communicating on a fourth grade level. And he’s not alone. According that same analysis, none of the candidates communicate above the 10th grade level.  And it</a:t>
            </a:r>
            <a:r>
              <a:rPr lang="en-US" sz="1200" kern="1200" baseline="0" dirty="0" smtClean="0">
                <a:solidFill>
                  <a:schemeClr val="tx1"/>
                </a:solidFill>
                <a:effectLst/>
                <a:latin typeface="+mn-lt"/>
                <a:ea typeface="+mn-ea"/>
                <a:cs typeface="+mn-cs"/>
              </a:rPr>
              <a:t> looks like there’s an inverse relationship between the language level and the candidate’s popularity &lt;explain&gt;.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other end of the scale, the first paragraph of NIST 800-37 ranks at 19.1 on the Flesch-Kincaid Grade Level scale. This is the paragraph that is supposed to describe “the need for information security and managing risk” – a paragraph, then, that seems not only relatively straightforward to write, but also pretty important to communicate well. If you’re trying to convey your message to the broadest audience possible, I’m pretty sure that opining using doctoral-level language isn’t the most effective approach.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can we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Communicate like you’re talking to your friends. Don’t try to sound smart, don’t try to impress – just try to communicate.  Sure, if you’re talking about a specialized topic, you’ll need to use some specialized language, but that shouldn’t make your whole communication complicated. Use specific, specialized terminology when needed and wrap it with simple, straightforward words. You’re far more likely to engage your audience, sound authentic, and get the kind of response you’re looking for.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11</a:t>
            </a:fld>
            <a:endParaRPr lang="en-US"/>
          </a:p>
        </p:txBody>
      </p:sp>
    </p:spTree>
    <p:extLst>
      <p:ext uri="{BB962C8B-B14F-4D97-AF65-F5344CB8AC3E}">
        <p14:creationId xmlns:p14="http://schemas.microsoft.com/office/powerpoint/2010/main" val="197209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Another big communication principle is ensuring the appropriate context for a communication.  So I ride my bike into DC every morning, and I pass by the tidal basin on my way in.  Across the tidal basin is the newest memorial in DC – the one to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Martin Luther King Jr.  When they designed the memorial, they included a number of inspiring quotes from Dr. King on the side of the massive sculpture.  You can read one of them in this photo:</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 was a drum major for justice, peace and righteousness.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he never said those words. Yet they were on the monument when it was first unveiled.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he actually said – in a speech predicting his own eulogy just 2 months before his assassination – was: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Yes, if you want to say that I was a drum major, say that I was a drum major for justice, say that I was a drum major for peace, I was a drum major for righteousness, and all the other shallow things will not matter.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Pretty different, right? There was a big controversy about this.  Maya Angelou said the abbreviated version makes King “look like an arrogant twit.”  There was a lot of arguing about what to do, but eventually the paraphrase was removed from the monument.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does this have to do with our communications?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IT security and audit field, we’re frequently required to combine multiple abstract frameworks, align their various components, and distill them into understandable, actionable requirements for others in our organization to follow. Take the risk management framework as an example. There’s at least a half-dozen concepts that converge in a single, umbrella effort. Each concept has its own levels of abstractness and tactical requirements and they all must fit together in an orderly, reasonable fashion. And since NIST is smart enough to avoid being overly prescriptive with this framework and the components, each agency or OIG needs to figure this out for themselves.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not easy. At PBGC, we’ve confused people from day 1 about our approach and we’re still struggling to get it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communicate, we need to provide the context.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Just like the quote on the King monument, the story around your communication matters. This is simply explaining the “why am I communicating / what am I communicating about” as the first thing you do upon initiating a communication.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this isn’t important only so people don’t misconstrue the meaning of your words.  A 2006 study found that professionals change their tasks about every 3 minutes and they switch across about 12 projects, or “working spheres.” We’re all distracted with too much on our minds. If you’re trying to insert communication into somebody’s brain, some nice introductory context helps ease the transition. Never assume the reader or listener is already on the same page, ready to receive your message. Chances are they’re not.  Getting them there ASAP increases the chance that your message will be received as intended.</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12</a:t>
            </a:fld>
            <a:endParaRPr lang="en-US"/>
          </a:p>
        </p:txBody>
      </p:sp>
    </p:spTree>
    <p:extLst>
      <p:ext uri="{BB962C8B-B14F-4D97-AF65-F5344CB8AC3E}">
        <p14:creationId xmlns:p14="http://schemas.microsoft.com/office/powerpoint/2010/main" val="335041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Finally for communications, I want to encourage everybody to use relevant terms.  This is a personal story of mine….</a:t>
            </a:r>
          </a:p>
          <a:p>
            <a:endParaRPr lang="en-US" dirty="0" smtClean="0"/>
          </a:p>
          <a:p>
            <a:r>
              <a:rPr lang="en-US" dirty="0" smtClean="0"/>
              <a:t>&lt;talk about missing on the performance metrics presented</a:t>
            </a:r>
            <a:r>
              <a:rPr lang="en-US" baseline="0" dirty="0" smtClean="0"/>
              <a:t> to CISO client&gt;</a:t>
            </a:r>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13</a:t>
            </a:fld>
            <a:endParaRPr lang="en-US"/>
          </a:p>
        </p:txBody>
      </p:sp>
    </p:spTree>
    <p:extLst>
      <p:ext uri="{BB962C8B-B14F-4D97-AF65-F5344CB8AC3E}">
        <p14:creationId xmlns:p14="http://schemas.microsoft.com/office/powerpoint/2010/main" val="335041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 that’s enough communications.  Let’s talk relationships.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quote sums up professional relationships pretty well – at least for our purposes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Nothing we do is accomplished in a vacuum.  We depend on others to help us accomplish our goals.  We need the willing assistance of our colleagues to be successful.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that in mind, I have two quick thoughts on relationships to share.</a:t>
            </a:r>
            <a:r>
              <a:rPr lang="en-US" dirty="0" smtClean="0">
                <a:effectLst/>
              </a:rPr>
              <a:t> </a:t>
            </a:r>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14</a:t>
            </a:fld>
            <a:endParaRPr lang="en-US"/>
          </a:p>
        </p:txBody>
      </p:sp>
    </p:spTree>
    <p:extLst>
      <p:ext uri="{BB962C8B-B14F-4D97-AF65-F5344CB8AC3E}">
        <p14:creationId xmlns:p14="http://schemas.microsoft.com/office/powerpoint/2010/main" val="228219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 like metaphors, so bear with me a bit on this 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 a big fan of trees, and I’m lucky enough to have a number of large trees on the property around my house.  But they’re not just decoration – they’re functional.  They keep my house cool.  I</a:t>
            </a:r>
            <a:r>
              <a:rPr lang="en-US" sz="1200" kern="1200" baseline="0" dirty="0" smtClean="0">
                <a:solidFill>
                  <a:schemeClr val="tx1"/>
                </a:solidFill>
                <a:effectLst/>
                <a:latin typeface="+mn-lt"/>
                <a:ea typeface="+mn-ea"/>
                <a:cs typeface="+mn-cs"/>
              </a:rPr>
              <a:t> looked this up – apparently t</a:t>
            </a:r>
            <a:r>
              <a:rPr lang="en-US" sz="1200" kern="1200" dirty="0" smtClean="0">
                <a:solidFill>
                  <a:schemeClr val="tx1"/>
                </a:solidFill>
                <a:effectLst/>
                <a:latin typeface="+mn-lt"/>
                <a:ea typeface="+mn-ea"/>
                <a:cs typeface="+mn-cs"/>
              </a:rPr>
              <a:t>he temperature directly under a tree can be cooled by as much as 25 degrees.   They’re awesome.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with trees is that they take a long time to grow.  So when we had to remove two dying trees from our lot last year, we lost a bunch of shade with no quick way to regain it.  We’ve since planted more trees, but it will take decades to realize the shading and cooling benefits of those new saplings.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same concept applies to relationships.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benefits of good relationships are innumerable – laughing at your stupid jokes, hugs, bailing you out of jail – but generally those benefits don’t manifest overnight.  Meaning that I can’t reasonably expect the same kind of support from somebody I befriended yesterday as I can from a friend of 20 years.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even long-standing relationships need constant investment.  If I abandon a relationship for an extended period, I shouldn’t expect support when it’s convenient for me.  I’m sure we’ve all seen too many relationships deteriorate over time as people take them for granted and fail to invest in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just like trees, we need to plan and care for our relationships.  If we plan on working with individuals in the future, it benefits us to establish and invest in our relationship with them as early as possible.  And if we already have a relationship established, we can’t afford to neglect it – we need to nurture it continually so it’s ready for us when we need it.  </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15</a:t>
            </a:fld>
            <a:endParaRPr lang="en-US"/>
          </a:p>
        </p:txBody>
      </p:sp>
    </p:spTree>
    <p:extLst>
      <p:ext uri="{BB962C8B-B14F-4D97-AF65-F5344CB8AC3E}">
        <p14:creationId xmlns:p14="http://schemas.microsoft.com/office/powerpoint/2010/main" val="335041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Finally, I want to talk about the importance of how we define relationships.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a problem in my division.  From an abundance of good intentions, we took on the mantra of “good customer service” and began referring to many of our colleagues throughout the agency as “customers”.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“Customer” has a pretty precise definition – somebody who pays for goods or services. And in that definition, the customer is a goal in and of themselves –you maximize your customers in order to maximize your revenue or profit. To that end, you provide good customer service to make sure that they’re happy, that they return to buy more from you, that they refer others to you, etc. Makes sense,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“customer service” has become shorthand for good relations with somebody to whom you provide something and “customer” has become shorthand for somebody who receives something from you. And that fundamentally mischaracterizes most relationships. A person is not your customer simply because you provide them with the output of your efforts. For somebody to be a customer, your transaction with that person – typically the exchange of money – has to be the fundamental goal of your organization.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in my opinion, when we call our colleagues customers, we disservice ourselves and them to characterize them as such. Our relationships with them far transcend our transactions.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are they?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They’re our partners. Partners share a common goal and both contribute to the pursuit of that goal. For us, we share the common goal of the security of our agency. And our partners contribute to that goal in a multitude of meaningful ways – ways that go far beyond the simple receipt of our work products.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spend the time to focus about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There’s a pretty awesome quote, variations of which have been ascribed to everybody ranging from Emerson to Buddha to Margaret Thatcher’s dad: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Watch your thoughts, they become words;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watch your words, they become actions;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watch your actions, they become habits;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watch your habits, they become character;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watch your character, for it becomes your destiny.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refer to partners as customers, we change the dynamics of the relationship. We focus on the transaction. We place ourselves in a servile position. We lose sight of the shared, common goal. If we’re going to pursue our mission as effectively as possible, we need as many allies – as many partners – as possible. We can’t afford to turn them into mere customers.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obviously don’t know if that’s a problem you guys have, too, but it’s worth considering.  Properly characterizing a relationship is important because it defines how you interact, what you confide in them, and when you can depend on them.  You want to make sure you get it right.  </a:t>
            </a: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16</a:t>
            </a:fld>
            <a:endParaRPr lang="en-US"/>
          </a:p>
        </p:txBody>
      </p:sp>
    </p:spTree>
    <p:extLst>
      <p:ext uri="{BB962C8B-B14F-4D97-AF65-F5344CB8AC3E}">
        <p14:creationId xmlns:p14="http://schemas.microsoft.com/office/powerpoint/2010/main" val="335041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&lt;summary overview&gt;</a:t>
            </a:r>
          </a:p>
          <a:p>
            <a:endParaRPr lang="en-US" dirty="0" smtClean="0"/>
          </a:p>
          <a:p>
            <a:r>
              <a:rPr lang="en-US" dirty="0" smtClean="0"/>
              <a:t>&lt;thanks&gt;</a:t>
            </a:r>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17</a:t>
            </a:fld>
            <a:endParaRPr lang="en-US"/>
          </a:p>
        </p:txBody>
      </p:sp>
    </p:spTree>
    <p:extLst>
      <p:ext uri="{BB962C8B-B14F-4D97-AF65-F5344CB8AC3E}">
        <p14:creationId xmlns:p14="http://schemas.microsoft.com/office/powerpoint/2010/main" val="316008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My name is Rex Booth – I’m the deputy CISO at PBGC.  PBGC is</a:t>
            </a:r>
            <a:r>
              <a:rPr lang="en-US" sz="1200" kern="1200" baseline="0" dirty="0" smtClean="0">
                <a:solidFill>
                  <a:schemeClr val="tx1"/>
                </a:solidFill>
                <a:effectLst/>
                <a:latin typeface="+mn-lt"/>
                <a:ea typeface="+mn-ea"/>
                <a:cs typeface="+mn-cs"/>
              </a:rPr>
              <a:t> &lt;</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&gt;</a:t>
            </a:r>
            <a:r>
              <a:rPr lang="en-US" sz="1200" kern="1200" dirty="0" smtClean="0">
                <a:solidFill>
                  <a:schemeClr val="tx1"/>
                </a:solidFill>
                <a:effectLst/>
                <a:latin typeface="+mn-lt"/>
                <a:ea typeface="+mn-ea"/>
                <a:cs typeface="+mn-cs"/>
              </a:rPr>
              <a:t>  I’ve been at PBGC for about a year and a half – it’s my first Federal position, though I’ve worked within the Federal space as a consultant for about half of my career.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general arc of my career</a:t>
            </a:r>
            <a:r>
              <a:rPr lang="en-US" sz="1200" kern="1200" baseline="0" dirty="0" smtClean="0">
                <a:solidFill>
                  <a:schemeClr val="tx1"/>
                </a:solidFill>
                <a:effectLst/>
                <a:latin typeface="+mn-lt"/>
                <a:ea typeface="+mn-ea"/>
                <a:cs typeface="+mn-cs"/>
              </a:rPr>
              <a:t> &lt;blah blah blah&gt;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Earlier this year I attended a month of executive leadership training at the Harvard Kennedy School.  While there we focused on a lot of the softer leadership skills – organizational power structures, communications, behavioral economics, persuasion,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 all skills that we all need to maximize our career success.  Clearly it was an honor and a privilege to attend, and when I returned, I wanted to share what I learned as much as possible.  So I started essentially a newsletter that I sent out to a broad set of colleagues at PBGC, &lt;the guy that invited me&gt; among them.  These newsletters tried to convey some of the lessons I learned on the various topics we explored during the training and I’m glad to say they were well received. &lt;the guy that invited me&gt; liked them enough that he asked me to condense them into a presentation and share them with you today.  So, here I 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when I was developing the presentation, I realized I didn’t know my audience very well.  And since I don’t work with you all at &lt;host agency&gt; OIG, I wanted to get a feel for what drives you – what motivates you.  So I started poking around online and gathered up a handful of OIG mission statements – I figured it was a good place to start to understand what OIGs care about.  And this is what I found….</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2</a:t>
            </a:fld>
            <a:endParaRPr lang="en-US"/>
          </a:p>
        </p:txBody>
      </p:sp>
    </p:spTree>
    <p:extLst>
      <p:ext uri="{BB962C8B-B14F-4D97-AF65-F5344CB8AC3E}">
        <p14:creationId xmlns:p14="http://schemas.microsoft.com/office/powerpoint/2010/main" val="23417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&lt;walk through mission statements&gt;</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3</a:t>
            </a:fld>
            <a:endParaRPr lang="en-US"/>
          </a:p>
        </p:txBody>
      </p:sp>
    </p:spTree>
    <p:extLst>
      <p:ext uri="{BB962C8B-B14F-4D97-AF65-F5344CB8AC3E}">
        <p14:creationId xmlns:p14="http://schemas.microsoft.com/office/powerpoint/2010/main" val="146349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 what did I learn?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these were my take-</a:t>
            </a:r>
            <a:r>
              <a:rPr lang="en-US" sz="1200" kern="1200" dirty="0" err="1" smtClean="0">
                <a:solidFill>
                  <a:schemeClr val="tx1"/>
                </a:solidFill>
                <a:effectLst/>
                <a:latin typeface="+mn-lt"/>
                <a:ea typeface="+mn-ea"/>
                <a:cs typeface="+mn-cs"/>
              </a:rPr>
              <a:t>aways</a:t>
            </a:r>
            <a:r>
              <a:rPr lang="en-US" sz="1200" kern="1200" dirty="0" smtClean="0">
                <a:solidFill>
                  <a:schemeClr val="tx1"/>
                </a:solidFill>
                <a:effectLst/>
                <a:latin typeface="+mn-lt"/>
                <a:ea typeface="+mn-ea"/>
                <a:cs typeface="+mn-cs"/>
              </a:rPr>
              <a:t>.  First, that IGs want to protect things of value.  Second, that IGs want to stop bad things from happening or detect them afterwards and extract some lessons learned.  And, third, IGs ultimately support the agency mission.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in my mind is fantastic!  Agencies and their IGs sound like they’re in pretty much perfect alignment when it comes to their focus and missions.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sadly we know that’s not true.  We know there’s friction between OIGs and their respective agencies.  Now, some of that friction is intentional – it’s by design.  But some of it is waste – it’s unnecessary and counterproductive – it gets in the way of both OIGs and agencies fulfilling their mission in the most effective and efficient way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What’s the source of this friction?  Well, I’m sure there’s a multitude of sources, but today we’re going to focus on one: people.</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4</a:t>
            </a:fld>
            <a:endParaRPr lang="en-US"/>
          </a:p>
        </p:txBody>
      </p:sp>
    </p:spTree>
    <p:extLst>
      <p:ext uri="{BB962C8B-B14F-4D97-AF65-F5344CB8AC3E}">
        <p14:creationId xmlns:p14="http://schemas.microsoft.com/office/powerpoint/2010/main" val="27682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the IT security field – and more broadly in the IT audit and IT fields in general – we preach that IT security is a people, process, and technology problem.  And I think that’s true, as do pretty much all practitioners I know of.  The problem, in my mind, is two-fold: one, that we allocate resources to those three components unevenly – technology gets the lions share of attention, by far.  And, two, that there’s a certain amount of ambiguity about the terms.  What do we mean by people process and technology?  And, specifically, people?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submit that when we talk about people</a:t>
            </a:r>
            <a:r>
              <a:rPr lang="en-US" sz="1200" kern="1200" baseline="0" dirty="0" smtClean="0">
                <a:solidFill>
                  <a:schemeClr val="tx1"/>
                </a:solidFill>
                <a:effectLst/>
                <a:latin typeface="+mn-lt"/>
                <a:ea typeface="+mn-ea"/>
                <a:cs typeface="+mn-cs"/>
              </a:rPr>
              <a:t>, we’re talking about other people.  Not us – we’re pointing the finger.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a:t>
            </a:r>
            <a:r>
              <a:rPr lang="en-US" sz="1200" kern="1200" dirty="0" err="1" smtClean="0">
                <a:solidFill>
                  <a:schemeClr val="tx1"/>
                </a:solidFill>
                <a:effectLst/>
                <a:latin typeface="+mn-lt"/>
                <a:ea typeface="+mn-ea"/>
                <a:cs typeface="+mn-cs"/>
              </a:rPr>
              <a:t>mailicious</a:t>
            </a:r>
            <a:r>
              <a:rPr lang="en-US" sz="1200" kern="1200" dirty="0" smtClean="0">
                <a:solidFill>
                  <a:schemeClr val="tx1"/>
                </a:solidFill>
                <a:effectLst/>
                <a:latin typeface="+mn-lt"/>
                <a:ea typeface="+mn-ea"/>
                <a:cs typeface="+mn-cs"/>
              </a:rPr>
              <a:t> PDFs, sharing </a:t>
            </a:r>
            <a:r>
              <a:rPr lang="en-US" sz="1200" kern="1200" dirty="0" err="1" smtClean="0">
                <a:solidFill>
                  <a:schemeClr val="tx1"/>
                </a:solidFill>
                <a:effectLst/>
                <a:latin typeface="+mn-lt"/>
                <a:ea typeface="+mn-ea"/>
                <a:cs typeface="+mn-cs"/>
              </a:rPr>
              <a:t>creds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Developers – OWASP</a:t>
            </a:r>
          </a:p>
          <a:p>
            <a:r>
              <a:rPr lang="en-US" sz="1200" kern="1200" dirty="0" smtClean="0">
                <a:solidFill>
                  <a:schemeClr val="tx1"/>
                </a:solidFill>
                <a:effectLst/>
                <a:latin typeface="+mn-lt"/>
                <a:ea typeface="+mn-ea"/>
                <a:cs typeface="+mn-cs"/>
              </a:rPr>
              <a:t>Attackers…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what about us?  Because I posit that if IT security is a people, process and technology problem – and we’re people – then we’re part of the problem.  And it’s worth some introspection to see how and why.</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5</a:t>
            </a:fld>
            <a:endParaRPr lang="en-US"/>
          </a:p>
        </p:txBody>
      </p:sp>
    </p:spTree>
    <p:extLst>
      <p:ext uri="{BB962C8B-B14F-4D97-AF65-F5344CB8AC3E}">
        <p14:creationId xmlns:p14="http://schemas.microsoft.com/office/powerpoint/2010/main" val="278866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When it comes to problems created by people, there’s no shortage of issues.  So we have to be selective today.  I pulled out two themes – communications and relationships.  And for each I have a couple thoughts I want to pass along.  Some of these thoughts are straight from my leadership training and some I picked up elsewhere along the way.  Some may be obvious, but hopefully they’re all relevant and hopefully everybody walks away with something useful that they can apply in their daily work.  </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6</a:t>
            </a:fld>
            <a:endParaRPr lang="en-US"/>
          </a:p>
        </p:txBody>
      </p:sp>
    </p:spTree>
    <p:extLst>
      <p:ext uri="{BB962C8B-B14F-4D97-AF65-F5344CB8AC3E}">
        <p14:creationId xmlns:p14="http://schemas.microsoft.com/office/powerpoint/2010/main" val="197209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kick off communications, I just want to share my favorite quote on communications.  This is by George Bernard Shaw, the Irish playwright.  And I think this gets to the heart of the issue with communications – all too frequently, one or more parties are operating under the assumption that effective communication has occurred when, in fact, it hasn’t.  </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7</a:t>
            </a:fld>
            <a:endParaRPr lang="en-US"/>
          </a:p>
        </p:txBody>
      </p:sp>
    </p:spTree>
    <p:extLst>
      <p:ext uri="{BB962C8B-B14F-4D97-AF65-F5344CB8AC3E}">
        <p14:creationId xmlns:p14="http://schemas.microsoft.com/office/powerpoint/2010/main" val="27886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 illustrate this dysfunction, I’ll share a tragic historic story.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&lt;details on Thomas Beckett&gt; </a:t>
            </a:r>
            <a:endParaRPr lang="en-US" dirty="0" smtClean="0"/>
          </a:p>
          <a:p>
            <a:endParaRPr lang="en-US" dirty="0" smtClean="0"/>
          </a:p>
          <a:p>
            <a:r>
              <a:rPr lang="en-US" dirty="0" smtClean="0"/>
              <a:t>Thomas Becket: http://</a:t>
            </a:r>
            <a:r>
              <a:rPr lang="en-US" dirty="0" err="1" smtClean="0"/>
              <a:t>www.eyewitnesstohistory.com</a:t>
            </a:r>
            <a:r>
              <a:rPr lang="en-US" dirty="0" smtClean="0"/>
              <a:t>/</a:t>
            </a:r>
            <a:r>
              <a:rPr lang="en-US" dirty="0" err="1" smtClean="0"/>
              <a:t>becket.htm</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8</a:t>
            </a:fld>
            <a:endParaRPr lang="en-US"/>
          </a:p>
        </p:txBody>
      </p:sp>
    </p:spTree>
    <p:extLst>
      <p:ext uri="{BB962C8B-B14F-4D97-AF65-F5344CB8AC3E}">
        <p14:creationId xmlns:p14="http://schemas.microsoft.com/office/powerpoint/2010/main" val="197209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There are modern equivalents, too…</a:t>
            </a:r>
            <a:endParaRPr lang="en-US" dirty="0" smtClean="0"/>
          </a:p>
          <a:p>
            <a:endParaRPr lang="en-US" dirty="0" smtClean="0"/>
          </a:p>
          <a:p>
            <a:r>
              <a:rPr lang="en-US" dirty="0" smtClean="0"/>
              <a:t>http://</a:t>
            </a:r>
            <a:r>
              <a:rPr lang="en-US" dirty="0" err="1" smtClean="0"/>
              <a:t>www.businessinsider.com</a:t>
            </a:r>
            <a:r>
              <a:rPr lang="en-US" dirty="0" smtClean="0"/>
              <a:t>/linkedin-ceo-jeff-weiner-2014-6</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Now, none of us are Kings or CEOs, but we still have to be mindful of the impact of our words.  </a:t>
            </a:r>
            <a:r>
              <a:rPr lang="en-US" sz="1200" kern="1200" dirty="0" err="1" smtClean="0">
                <a:solidFill>
                  <a:schemeClr val="tx1"/>
                </a:solidFill>
                <a:effectLst/>
                <a:latin typeface="+mn-lt"/>
                <a:ea typeface="+mn-ea"/>
                <a:cs typeface="+mn-cs"/>
              </a:rPr>
              <a:t>Expecially</a:t>
            </a:r>
            <a:r>
              <a:rPr lang="en-US" sz="1200" kern="1200" dirty="0" smtClean="0">
                <a:solidFill>
                  <a:schemeClr val="tx1"/>
                </a:solidFill>
                <a:effectLst/>
                <a:latin typeface="+mn-lt"/>
                <a:ea typeface="+mn-ea"/>
                <a:cs typeface="+mn-cs"/>
              </a:rPr>
              <a:t> folks within OIGs.  The findings and recommendations that come out of OIGs carry significant weight – often time more than needed or intended.  I know that certain folks within PBGC accept IG recommendations as doctrine – that if the IG says to do something, we need to do exactly as recommended.  And perhaps that’s often the case, but not always.  Agencies should make changes in careful and considered ways – ways that may not always align with industry best practices, but that are nonetheless in the best interest of the agency.  But if you have agency personnel that take IG recommendations literally and without and reasonable examination, you’re may have energy and resources wasted on unintended actions.  Just like King Henry or Jeff Weiner, we all need to understand how our words carry weight and we need to choose them carefully.</a:t>
            </a:r>
          </a:p>
          <a:p>
            <a:endParaRPr lang="en-US" dirty="0" smtClean="0"/>
          </a:p>
        </p:txBody>
      </p:sp>
      <p:sp>
        <p:nvSpPr>
          <p:cNvPr id="4" name="Slide Number Placeholder 3"/>
          <p:cNvSpPr>
            <a:spLocks noGrp="1"/>
          </p:cNvSpPr>
          <p:nvPr>
            <p:ph type="sldNum" sz="quarter" idx="5"/>
          </p:nvPr>
        </p:nvSpPr>
        <p:spPr/>
        <p:txBody>
          <a:bodyPr/>
          <a:lstStyle/>
          <a:p>
            <a:pPr>
              <a:defRPr/>
            </a:pPr>
            <a:fld id="{5F382264-13AA-48F7-ABD3-2CB0901DAF5F}" type="slidenum">
              <a:rPr lang="en-US" smtClean="0"/>
              <a:pPr>
                <a:defRPr/>
              </a:pPr>
              <a:t>9</a:t>
            </a:fld>
            <a:endParaRPr lang="en-US"/>
          </a:p>
        </p:txBody>
      </p:sp>
    </p:spTree>
    <p:extLst>
      <p:ext uri="{BB962C8B-B14F-4D97-AF65-F5344CB8AC3E}">
        <p14:creationId xmlns:p14="http://schemas.microsoft.com/office/powerpoint/2010/main" val="19720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6547C3D6-1B84-46EA-B602-2A4E1F93FA8F}" type="datetimeFigureOut">
              <a:rPr lang="en-US"/>
              <a:pPr>
                <a:defRPr/>
              </a:pPr>
              <a:t>6/6/16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B8F4DA8-DF7C-4C52-B589-D48DE01A3F6E}" type="slidenum">
              <a:rPr lang="en-US"/>
              <a:pPr>
                <a:defRPr/>
              </a:pPr>
              <a:t>‹#›</a:t>
            </a:fld>
            <a:endParaRPr lang="en-US"/>
          </a:p>
        </p:txBody>
      </p:sp>
    </p:spTree>
    <p:extLst>
      <p:ext uri="{BB962C8B-B14F-4D97-AF65-F5344CB8AC3E}">
        <p14:creationId xmlns:p14="http://schemas.microsoft.com/office/powerpoint/2010/main" val="21819455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DB56C5-61EB-414F-91A9-9E4B3FA559D9}" type="datetimeFigureOut">
              <a:rPr lang="en-US"/>
              <a:pPr>
                <a:defRPr/>
              </a:pPr>
              <a:t>6/6/16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71667-1657-42C7-B713-288DA8A8B72E}" type="slidenum">
              <a:rPr lang="en-US"/>
              <a:pPr>
                <a:defRPr/>
              </a:pPr>
              <a:t>‹#›</a:t>
            </a:fld>
            <a:endParaRPr lang="en-US"/>
          </a:p>
        </p:txBody>
      </p:sp>
    </p:spTree>
    <p:extLst>
      <p:ext uri="{BB962C8B-B14F-4D97-AF65-F5344CB8AC3E}">
        <p14:creationId xmlns:p14="http://schemas.microsoft.com/office/powerpoint/2010/main" val="52099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F230EF9-E581-4BE9-A3D5-011C45A88192}" type="datetimeFigureOut">
              <a:rPr lang="en-US"/>
              <a:pPr>
                <a:defRPr/>
              </a:pPr>
              <a:t>6/6/16</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CCAA5CD-2489-415A-9A1E-B5B970F7088A}" type="slidenum">
              <a:rPr lang="en-US"/>
              <a:pPr>
                <a:defRPr/>
              </a:pPr>
              <a:t>‹#›</a:t>
            </a:fld>
            <a:endParaRPr lang="en-US"/>
          </a:p>
        </p:txBody>
      </p:sp>
    </p:spTree>
    <p:extLst>
      <p:ext uri="{BB962C8B-B14F-4D97-AF65-F5344CB8AC3E}">
        <p14:creationId xmlns:p14="http://schemas.microsoft.com/office/powerpoint/2010/main" val="367338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67AFD3-5805-4080-9C80-BC6EBAD6C057}" type="datetimeFigureOut">
              <a:rPr lang="en-US"/>
              <a:pPr>
                <a:defRPr/>
              </a:pPr>
              <a:t>6/6/16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508E75-CF79-497A-8252-83C4F2F98DDE}" type="slidenum">
              <a:rPr lang="en-US"/>
              <a:pPr>
                <a:defRPr/>
              </a:pPr>
              <a:t>‹#›</a:t>
            </a:fld>
            <a:endParaRPr lang="en-US"/>
          </a:p>
        </p:txBody>
      </p:sp>
    </p:spTree>
    <p:extLst>
      <p:ext uri="{BB962C8B-B14F-4D97-AF65-F5344CB8AC3E}">
        <p14:creationId xmlns:p14="http://schemas.microsoft.com/office/powerpoint/2010/main" val="119642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82E984F-B254-4231-A03C-ED1B28BC2892}" type="datetimeFigureOut">
              <a:rPr lang="en-US"/>
              <a:pPr>
                <a:defRPr/>
              </a:pPr>
              <a:t>6/6/16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9ABDC5-C8C5-4028-8768-15C4F929F04E}" type="slidenum">
              <a:rPr lang="en-US"/>
              <a:pPr>
                <a:defRPr/>
              </a:pPr>
              <a:t>‹#›</a:t>
            </a:fld>
            <a:endParaRPr lang="en-US"/>
          </a:p>
        </p:txBody>
      </p:sp>
    </p:spTree>
    <p:extLst>
      <p:ext uri="{BB962C8B-B14F-4D97-AF65-F5344CB8AC3E}">
        <p14:creationId xmlns:p14="http://schemas.microsoft.com/office/powerpoint/2010/main" val="15137900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E21D97-75A4-4F9B-B2E3-727AA350BFF1}" type="datetimeFigureOut">
              <a:rPr lang="en-US"/>
              <a:pPr>
                <a:defRPr/>
              </a:pPr>
              <a:t>6/6/16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245EEA-CF54-4233-8343-060DF6FE2B73}" type="slidenum">
              <a:rPr lang="en-US"/>
              <a:pPr>
                <a:defRPr/>
              </a:pPr>
              <a:t>‹#›</a:t>
            </a:fld>
            <a:endParaRPr lang="en-US"/>
          </a:p>
        </p:txBody>
      </p:sp>
    </p:spTree>
    <p:extLst>
      <p:ext uri="{BB962C8B-B14F-4D97-AF65-F5344CB8AC3E}">
        <p14:creationId xmlns:p14="http://schemas.microsoft.com/office/powerpoint/2010/main" val="158766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4F9753-F232-4055-BB1B-62D10089298E}" type="datetimeFigureOut">
              <a:rPr lang="en-US"/>
              <a:pPr>
                <a:defRPr/>
              </a:pPr>
              <a:t>6/6/16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2DAF2F-CE8C-4936-B71D-F480471E8467}" type="slidenum">
              <a:rPr lang="en-US"/>
              <a:pPr>
                <a:defRPr/>
              </a:pPr>
              <a:t>‹#›</a:t>
            </a:fld>
            <a:endParaRPr lang="en-US"/>
          </a:p>
        </p:txBody>
      </p:sp>
    </p:spTree>
    <p:extLst>
      <p:ext uri="{BB962C8B-B14F-4D97-AF65-F5344CB8AC3E}">
        <p14:creationId xmlns:p14="http://schemas.microsoft.com/office/powerpoint/2010/main" val="421452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327CB6-52B8-498D-B83F-4263AB9F54BE}" type="datetimeFigureOut">
              <a:rPr lang="en-US"/>
              <a:pPr>
                <a:defRPr/>
              </a:pPr>
              <a:t>6/6/16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BB2D6D-193F-495C-839A-C44D18DBB195}" type="slidenum">
              <a:rPr lang="en-US"/>
              <a:pPr>
                <a:defRPr/>
              </a:pPr>
              <a:t>‹#›</a:t>
            </a:fld>
            <a:endParaRPr lang="en-US"/>
          </a:p>
        </p:txBody>
      </p:sp>
    </p:spTree>
    <p:extLst>
      <p:ext uri="{BB962C8B-B14F-4D97-AF65-F5344CB8AC3E}">
        <p14:creationId xmlns:p14="http://schemas.microsoft.com/office/powerpoint/2010/main" val="91223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75DF6AC-414F-40E3-A650-66262E040D49}" type="datetimeFigureOut">
              <a:rPr lang="en-US"/>
              <a:pPr>
                <a:defRPr/>
              </a:pPr>
              <a:t>6/6/16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34B3DD0-6A7E-4D8E-B318-0980B9FB0696}" type="slidenum">
              <a:rPr lang="en-US"/>
              <a:pPr>
                <a:defRPr/>
              </a:pPr>
              <a:t>‹#›</a:t>
            </a:fld>
            <a:endParaRPr lang="en-US"/>
          </a:p>
        </p:txBody>
      </p:sp>
    </p:spTree>
    <p:extLst>
      <p:ext uri="{BB962C8B-B14F-4D97-AF65-F5344CB8AC3E}">
        <p14:creationId xmlns:p14="http://schemas.microsoft.com/office/powerpoint/2010/main" val="109494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0D2A9EA-4E50-4D24-A8FE-C29E01933EBB}" type="datetimeFigureOut">
              <a:rPr lang="en-US"/>
              <a:pPr>
                <a:defRPr/>
              </a:pPr>
              <a:t>6/6/16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1C96350-FB98-4620-8C8E-72C7F6FD4F4F}" type="slidenum">
              <a:rPr lang="en-US"/>
              <a:pPr>
                <a:defRPr/>
              </a:pPr>
              <a:t>‹#›</a:t>
            </a:fld>
            <a:endParaRPr lang="en-US"/>
          </a:p>
        </p:txBody>
      </p:sp>
    </p:spTree>
    <p:extLst>
      <p:ext uri="{BB962C8B-B14F-4D97-AF65-F5344CB8AC3E}">
        <p14:creationId xmlns:p14="http://schemas.microsoft.com/office/powerpoint/2010/main" val="241727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458F44B-57A7-4FCD-9D4F-B2A5A18A8403}" type="datetimeFigureOut">
              <a:rPr lang="en-US"/>
              <a:pPr>
                <a:defRPr/>
              </a:pPr>
              <a:t>6/6/16</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85D4DBD-DE71-491E-999B-44182ACFD709}" type="slidenum">
              <a:rPr lang="en-US"/>
              <a:pPr>
                <a:defRPr/>
              </a:pPr>
              <a:t>‹#›</a:t>
            </a:fld>
            <a:endParaRPr lang="en-US"/>
          </a:p>
        </p:txBody>
      </p:sp>
    </p:spTree>
    <p:extLst>
      <p:ext uri="{BB962C8B-B14F-4D97-AF65-F5344CB8AC3E}">
        <p14:creationId xmlns:p14="http://schemas.microsoft.com/office/powerpoint/2010/main" val="12133111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980F0F2-1452-4702-AF8B-609948F1C4EC}" type="datetimeFigureOut">
              <a:rPr lang="en-US"/>
              <a:pPr>
                <a:defRPr/>
              </a:pPr>
              <a:t>6/6/16</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991CE115-8CC4-4595-A60F-D15ACA329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66" r:id="rId2"/>
    <p:sldLayoutId id="2147484072" r:id="rId3"/>
    <p:sldLayoutId id="2147484067" r:id="rId4"/>
    <p:sldLayoutId id="2147484068" r:id="rId5"/>
    <p:sldLayoutId id="2147484069" r:id="rId6"/>
    <p:sldLayoutId id="2147484073" r:id="rId7"/>
    <p:sldLayoutId id="2147484074" r:id="rId8"/>
    <p:sldLayoutId id="2147484075" r:id="rId9"/>
    <p:sldLayoutId id="2147484070" r:id="rId10"/>
    <p:sldLayoutId id="2147484076" r:id="rId11"/>
  </p:sldLayoutIdLst>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8077200" cy="1673352"/>
          </a:xfrm>
        </p:spPr>
        <p:txBody>
          <a:bodyPr>
            <a:normAutofit/>
          </a:bodyPr>
          <a:lstStyle/>
          <a:p>
            <a:pPr eaLnBrk="1" fontAlgn="auto" hangingPunct="1">
              <a:spcAft>
                <a:spcPts val="0"/>
              </a:spcAft>
              <a:defRPr/>
            </a:pPr>
            <a:r>
              <a:rPr lang="en-US" dirty="0" smtClean="0">
                <a:solidFill>
                  <a:schemeClr val="accent1">
                    <a:satMod val="150000"/>
                  </a:schemeClr>
                </a:solidFill>
              </a:rPr>
              <a:t>findings </a:t>
            </a:r>
            <a:r>
              <a:rPr lang="en-US" dirty="0" smtClean="0">
                <a:solidFill>
                  <a:schemeClr val="accent1">
                    <a:satMod val="150000"/>
                  </a:schemeClr>
                </a:solidFill>
              </a:rPr>
              <a:t>and friends</a:t>
            </a:r>
            <a:endParaRPr lang="en-US" dirty="0">
              <a:solidFill>
                <a:schemeClr val="accent1">
                  <a:satMod val="150000"/>
                </a:schemeClr>
              </a:solidFill>
            </a:endParaRPr>
          </a:p>
        </p:txBody>
      </p:sp>
      <p:sp>
        <p:nvSpPr>
          <p:cNvPr id="8195" name="Subtitle 2"/>
          <p:cNvSpPr>
            <a:spLocks noGrp="1"/>
          </p:cNvSpPr>
          <p:nvPr>
            <p:ph type="subTitle" idx="1"/>
          </p:nvPr>
        </p:nvSpPr>
        <p:spPr>
          <a:xfrm>
            <a:off x="685800" y="4648200"/>
            <a:ext cx="8077200" cy="1500188"/>
          </a:xfrm>
        </p:spPr>
        <p:txBody>
          <a:bodyPr/>
          <a:lstStyle/>
          <a:p>
            <a:pPr eaLnBrk="1" hangingPunct="1"/>
            <a:r>
              <a:rPr lang="en-US" dirty="0" smtClean="0"/>
              <a:t>Presented by:  Rex Booth, Deputy CISO, PBGC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l</a:t>
            </a:r>
            <a:r>
              <a:rPr lang="en-US" sz="4800" dirty="0" smtClean="0">
                <a:solidFill>
                  <a:schemeClr val="accent1">
                    <a:satMod val="150000"/>
                  </a:schemeClr>
                </a:solidFill>
                <a:latin typeface="+mn-lt"/>
              </a:rPr>
              <a:t>ess is more</a:t>
            </a:r>
            <a:endParaRPr lang="en-US" sz="4800" dirty="0">
              <a:solidFill>
                <a:schemeClr val="accent1">
                  <a:satMod val="150000"/>
                </a:schemeClr>
              </a:solidFill>
              <a:latin typeface="+mn-lt"/>
            </a:endParaRPr>
          </a:p>
        </p:txBody>
      </p:sp>
      <p:pic>
        <p:nvPicPr>
          <p:cNvPr id="3" name="Picture 2"/>
          <p:cNvPicPr>
            <a:picLocks noChangeAspect="1"/>
          </p:cNvPicPr>
          <p:nvPr/>
        </p:nvPicPr>
        <p:blipFill>
          <a:blip r:embed="rId3"/>
          <a:stretch>
            <a:fillRect/>
          </a:stretch>
        </p:blipFill>
        <p:spPr>
          <a:xfrm>
            <a:off x="1270000" y="1600200"/>
            <a:ext cx="6807200" cy="5105400"/>
          </a:xfrm>
          <a:prstGeom prst="rect">
            <a:avLst/>
          </a:prstGeom>
        </p:spPr>
      </p:pic>
    </p:spTree>
    <p:extLst>
      <p:ext uri="{BB962C8B-B14F-4D97-AF65-F5344CB8AC3E}">
        <p14:creationId xmlns:p14="http://schemas.microsoft.com/office/powerpoint/2010/main" val="17146688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l</a:t>
            </a:r>
            <a:r>
              <a:rPr lang="en-US" sz="4800" dirty="0" smtClean="0">
                <a:solidFill>
                  <a:schemeClr val="accent1">
                    <a:satMod val="150000"/>
                  </a:schemeClr>
                </a:solidFill>
                <a:latin typeface="+mn-lt"/>
              </a:rPr>
              <a:t>ess is more</a:t>
            </a:r>
            <a:endParaRPr lang="en-US" sz="4800" dirty="0">
              <a:solidFill>
                <a:schemeClr val="accent1">
                  <a:satMod val="150000"/>
                </a:schemeClr>
              </a:solidFill>
              <a:latin typeface="+mn-lt"/>
            </a:endParaRPr>
          </a:p>
        </p:txBody>
      </p:sp>
      <p:pic>
        <p:nvPicPr>
          <p:cNvPr id="6" name="Picture 5"/>
          <p:cNvPicPr>
            <a:picLocks noChangeAspect="1"/>
          </p:cNvPicPr>
          <p:nvPr/>
        </p:nvPicPr>
        <p:blipFill>
          <a:blip r:embed="rId3"/>
          <a:stretch>
            <a:fillRect/>
          </a:stretch>
        </p:blipFill>
        <p:spPr>
          <a:xfrm>
            <a:off x="1498600" y="1714500"/>
            <a:ext cx="6350000" cy="4762500"/>
          </a:xfrm>
          <a:prstGeom prst="rect">
            <a:avLst/>
          </a:prstGeom>
        </p:spPr>
      </p:pic>
    </p:spTree>
    <p:extLst>
      <p:ext uri="{BB962C8B-B14F-4D97-AF65-F5344CB8AC3E}">
        <p14:creationId xmlns:p14="http://schemas.microsoft.com/office/powerpoint/2010/main" val="38569419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c</a:t>
            </a:r>
            <a:r>
              <a:rPr lang="en-US" sz="4800" dirty="0" smtClean="0">
                <a:solidFill>
                  <a:schemeClr val="accent1">
                    <a:satMod val="150000"/>
                  </a:schemeClr>
                </a:solidFill>
                <a:latin typeface="+mn-lt"/>
              </a:rPr>
              <a:t>ontext matters</a:t>
            </a:r>
            <a:endParaRPr lang="en-US" sz="4800" dirty="0">
              <a:solidFill>
                <a:schemeClr val="accent1">
                  <a:satMod val="150000"/>
                </a:schemeClr>
              </a:solidFill>
              <a:latin typeface="+mn-lt"/>
            </a:endParaRPr>
          </a:p>
        </p:txBody>
      </p:sp>
      <p:pic>
        <p:nvPicPr>
          <p:cNvPr id="5" name="Picture 4"/>
          <p:cNvPicPr>
            <a:picLocks noChangeAspect="1"/>
          </p:cNvPicPr>
          <p:nvPr/>
        </p:nvPicPr>
        <p:blipFill>
          <a:blip r:embed="rId3"/>
          <a:stretch>
            <a:fillRect/>
          </a:stretch>
        </p:blipFill>
        <p:spPr>
          <a:xfrm>
            <a:off x="762000" y="1676400"/>
            <a:ext cx="7791718" cy="5029200"/>
          </a:xfrm>
          <a:prstGeom prst="rect">
            <a:avLst/>
          </a:prstGeom>
        </p:spPr>
      </p:pic>
      <p:sp>
        <p:nvSpPr>
          <p:cNvPr id="6" name="TextBox 5"/>
          <p:cNvSpPr txBox="1"/>
          <p:nvPr/>
        </p:nvSpPr>
        <p:spPr>
          <a:xfrm>
            <a:off x="609600" y="3200400"/>
            <a:ext cx="8077200" cy="1569660"/>
          </a:xfrm>
          <a:prstGeom prst="rect">
            <a:avLst/>
          </a:prstGeom>
          <a:solidFill>
            <a:schemeClr val="accent3">
              <a:lumMod val="60000"/>
              <a:lumOff val="40000"/>
              <a:alpha val="79000"/>
            </a:schemeClr>
          </a:solidFill>
        </p:spPr>
        <p:txBody>
          <a:bodyPr wrap="square" rtlCol="0">
            <a:spAutoFit/>
          </a:bodyPr>
          <a:lstStyle/>
          <a:p>
            <a:r>
              <a:rPr lang="en-US" sz="2400" dirty="0"/>
              <a:t>Yes, if you want to say that I was a drum major, say that I was a drum major for justice, say that I was a drum major for peace, I was a drum major for righteousness, and all the other shallow things will not matter.</a:t>
            </a:r>
            <a:endParaRPr lang="en-US" sz="2400" dirty="0"/>
          </a:p>
        </p:txBody>
      </p:sp>
    </p:spTree>
    <p:extLst>
      <p:ext uri="{BB962C8B-B14F-4D97-AF65-F5344CB8AC3E}">
        <p14:creationId xmlns:p14="http://schemas.microsoft.com/office/powerpoint/2010/main" val="234598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b</a:t>
            </a:r>
            <a:r>
              <a:rPr lang="en-US" sz="4800" dirty="0" smtClean="0">
                <a:solidFill>
                  <a:schemeClr val="accent1">
                    <a:satMod val="150000"/>
                  </a:schemeClr>
                </a:solidFill>
                <a:latin typeface="+mn-lt"/>
              </a:rPr>
              <a:t>e relevant</a:t>
            </a:r>
            <a:endParaRPr lang="en-US" sz="4800" dirty="0">
              <a:solidFill>
                <a:schemeClr val="accent1">
                  <a:satMod val="150000"/>
                </a:schemeClr>
              </a:solidFill>
              <a:latin typeface="+mn-lt"/>
            </a:endParaRPr>
          </a:p>
        </p:txBody>
      </p:sp>
      <p:pic>
        <p:nvPicPr>
          <p:cNvPr id="5" name="Picture 4"/>
          <p:cNvPicPr>
            <a:picLocks noChangeAspect="1"/>
          </p:cNvPicPr>
          <p:nvPr/>
        </p:nvPicPr>
        <p:blipFill>
          <a:blip r:embed="rId3"/>
          <a:stretch>
            <a:fillRect/>
          </a:stretch>
        </p:blipFill>
        <p:spPr>
          <a:xfrm>
            <a:off x="698500" y="1828800"/>
            <a:ext cx="7747000" cy="4546600"/>
          </a:xfrm>
          <a:prstGeom prst="rect">
            <a:avLst/>
          </a:prstGeom>
        </p:spPr>
      </p:pic>
    </p:spTree>
    <p:extLst>
      <p:ext uri="{BB962C8B-B14F-4D97-AF65-F5344CB8AC3E}">
        <p14:creationId xmlns:p14="http://schemas.microsoft.com/office/powerpoint/2010/main" val="1833217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t</a:t>
            </a:r>
            <a:r>
              <a:rPr lang="en-US" sz="4800" dirty="0" smtClean="0">
                <a:solidFill>
                  <a:schemeClr val="accent1">
                    <a:satMod val="150000"/>
                  </a:schemeClr>
                </a:solidFill>
                <a:latin typeface="+mn-lt"/>
              </a:rPr>
              <a:t>heme two: relationships</a:t>
            </a:r>
            <a:endParaRPr lang="en-US" sz="4800" dirty="0">
              <a:solidFill>
                <a:schemeClr val="accent1">
                  <a:satMod val="150000"/>
                </a:schemeClr>
              </a:solidFill>
              <a:latin typeface="+mn-lt"/>
            </a:endParaRPr>
          </a:p>
        </p:txBody>
      </p:sp>
      <p:pic>
        <p:nvPicPr>
          <p:cNvPr id="11" name="Picture 10"/>
          <p:cNvPicPr>
            <a:picLocks noChangeAspect="1"/>
          </p:cNvPicPr>
          <p:nvPr/>
        </p:nvPicPr>
        <p:blipFill>
          <a:blip r:embed="rId3"/>
          <a:stretch>
            <a:fillRect/>
          </a:stretch>
        </p:blipFill>
        <p:spPr>
          <a:xfrm>
            <a:off x="609600" y="2209800"/>
            <a:ext cx="8077200" cy="3801035"/>
          </a:xfrm>
          <a:prstGeom prst="rect">
            <a:avLst/>
          </a:prstGeom>
        </p:spPr>
      </p:pic>
    </p:spTree>
    <p:extLst>
      <p:ext uri="{BB962C8B-B14F-4D97-AF65-F5344CB8AC3E}">
        <p14:creationId xmlns:p14="http://schemas.microsoft.com/office/powerpoint/2010/main" val="948483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c</a:t>
            </a:r>
            <a:r>
              <a:rPr lang="en-US" sz="4800" dirty="0" smtClean="0">
                <a:solidFill>
                  <a:schemeClr val="accent1">
                    <a:satMod val="150000"/>
                  </a:schemeClr>
                </a:solidFill>
                <a:latin typeface="+mn-lt"/>
              </a:rPr>
              <a:t>ultivate them</a:t>
            </a:r>
            <a:endParaRPr lang="en-US" sz="4800" dirty="0">
              <a:solidFill>
                <a:schemeClr val="accent1">
                  <a:satMod val="150000"/>
                </a:schemeClr>
              </a:solidFill>
              <a:latin typeface="+mn-lt"/>
            </a:endParaRPr>
          </a:p>
        </p:txBody>
      </p:sp>
      <p:pic>
        <p:nvPicPr>
          <p:cNvPr id="7" name="Picture 6"/>
          <p:cNvPicPr>
            <a:picLocks noChangeAspect="1"/>
          </p:cNvPicPr>
          <p:nvPr/>
        </p:nvPicPr>
        <p:blipFill>
          <a:blip r:embed="rId3"/>
          <a:stretch>
            <a:fillRect/>
          </a:stretch>
        </p:blipFill>
        <p:spPr>
          <a:xfrm>
            <a:off x="2057400" y="1612900"/>
            <a:ext cx="5168900" cy="5168900"/>
          </a:xfrm>
          <a:prstGeom prst="rect">
            <a:avLst/>
          </a:prstGeom>
        </p:spPr>
      </p:pic>
    </p:spTree>
    <p:extLst>
      <p:ext uri="{BB962C8B-B14F-4D97-AF65-F5344CB8AC3E}">
        <p14:creationId xmlns:p14="http://schemas.microsoft.com/office/powerpoint/2010/main" val="4045422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d</a:t>
            </a:r>
            <a:r>
              <a:rPr lang="en-US" sz="4800" dirty="0" smtClean="0">
                <a:solidFill>
                  <a:schemeClr val="accent1">
                    <a:satMod val="150000"/>
                  </a:schemeClr>
                </a:solidFill>
                <a:latin typeface="+mn-lt"/>
              </a:rPr>
              <a:t>efine </a:t>
            </a:r>
            <a:r>
              <a:rPr lang="en-US" sz="4800" dirty="0" smtClean="0">
                <a:solidFill>
                  <a:schemeClr val="accent1">
                    <a:satMod val="150000"/>
                  </a:schemeClr>
                </a:solidFill>
                <a:latin typeface="+mn-lt"/>
              </a:rPr>
              <a:t>them</a:t>
            </a:r>
            <a:endParaRPr lang="en-US" sz="4800" dirty="0">
              <a:solidFill>
                <a:schemeClr val="accent1">
                  <a:satMod val="150000"/>
                </a:schemeClr>
              </a:solidFill>
              <a:latin typeface="+mn-lt"/>
            </a:endParaRPr>
          </a:p>
        </p:txBody>
      </p:sp>
      <p:pic>
        <p:nvPicPr>
          <p:cNvPr id="3" name="Picture 2"/>
          <p:cNvPicPr>
            <a:picLocks noChangeAspect="1"/>
          </p:cNvPicPr>
          <p:nvPr/>
        </p:nvPicPr>
        <p:blipFill>
          <a:blip r:embed="rId3"/>
          <a:stretch>
            <a:fillRect/>
          </a:stretch>
        </p:blipFill>
        <p:spPr>
          <a:xfrm>
            <a:off x="1716040" y="1676400"/>
            <a:ext cx="5903960" cy="5105400"/>
          </a:xfrm>
          <a:prstGeom prst="rect">
            <a:avLst/>
          </a:prstGeom>
        </p:spPr>
      </p:pic>
      <p:sp>
        <p:nvSpPr>
          <p:cNvPr id="4" name="TextBox 3"/>
          <p:cNvSpPr txBox="1"/>
          <p:nvPr/>
        </p:nvSpPr>
        <p:spPr>
          <a:xfrm>
            <a:off x="685800" y="2934831"/>
            <a:ext cx="8001000" cy="2246769"/>
          </a:xfrm>
          <a:prstGeom prst="rect">
            <a:avLst/>
          </a:prstGeom>
          <a:solidFill>
            <a:srgbClr val="BDD7EE">
              <a:alpha val="89000"/>
            </a:srgbClr>
          </a:solidFill>
        </p:spPr>
        <p:txBody>
          <a:bodyPr wrap="square" rtlCol="0">
            <a:spAutoFit/>
          </a:bodyPr>
          <a:lstStyle/>
          <a:p>
            <a:r>
              <a:rPr lang="en-US" sz="2800" dirty="0"/>
              <a:t>Watch your thoughts, they become words;</a:t>
            </a:r>
          </a:p>
          <a:p>
            <a:r>
              <a:rPr lang="en-US" sz="2800" dirty="0"/>
              <a:t>watch your words, they become actions;</a:t>
            </a:r>
          </a:p>
          <a:p>
            <a:r>
              <a:rPr lang="en-US" sz="2800" dirty="0"/>
              <a:t>watch your actions, they become habits;</a:t>
            </a:r>
          </a:p>
          <a:p>
            <a:r>
              <a:rPr lang="en-US" sz="2800" dirty="0"/>
              <a:t>watch your habits, they become character;</a:t>
            </a:r>
          </a:p>
          <a:p>
            <a:r>
              <a:rPr lang="en-US" sz="2800" dirty="0"/>
              <a:t>watch your character, for it becomes your destiny</a:t>
            </a:r>
            <a:r>
              <a:rPr lang="en-US" sz="2800" dirty="0" smtClean="0"/>
              <a:t>.</a:t>
            </a:r>
            <a:endParaRPr lang="en-US" sz="2800" dirty="0"/>
          </a:p>
        </p:txBody>
      </p:sp>
    </p:spTree>
    <p:extLst>
      <p:ext uri="{BB962C8B-B14F-4D97-AF65-F5344CB8AC3E}">
        <p14:creationId xmlns:p14="http://schemas.microsoft.com/office/powerpoint/2010/main" val="741912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t</a:t>
            </a:r>
            <a:r>
              <a:rPr lang="en-US" sz="4800" dirty="0" smtClean="0">
                <a:solidFill>
                  <a:schemeClr val="accent1">
                    <a:satMod val="150000"/>
                  </a:schemeClr>
                </a:solidFill>
                <a:latin typeface="+mn-lt"/>
              </a:rPr>
              <a:t>hings we talked about</a:t>
            </a:r>
            <a:endParaRPr lang="en-US" sz="4800" dirty="0">
              <a:solidFill>
                <a:schemeClr val="accent1">
                  <a:satMod val="150000"/>
                </a:schemeClr>
              </a:solidFill>
              <a:latin typeface="+mn-lt"/>
            </a:endParaRPr>
          </a:p>
        </p:txBody>
      </p:sp>
      <p:sp>
        <p:nvSpPr>
          <p:cNvPr id="3" name="Content Placeholder 2"/>
          <p:cNvSpPr>
            <a:spLocks noGrp="1"/>
          </p:cNvSpPr>
          <p:nvPr>
            <p:ph idx="1"/>
          </p:nvPr>
        </p:nvSpPr>
        <p:spPr/>
        <p:txBody>
          <a:bodyPr/>
          <a:lstStyle/>
          <a:p>
            <a:r>
              <a:rPr lang="en-US" dirty="0" smtClean="0"/>
              <a:t>communications</a:t>
            </a:r>
            <a:endParaRPr lang="en-US" dirty="0"/>
          </a:p>
          <a:p>
            <a:pPr lvl="1"/>
            <a:r>
              <a:rPr lang="en-US" dirty="0"/>
              <a:t>weight of our words</a:t>
            </a:r>
          </a:p>
          <a:p>
            <a:pPr lvl="1"/>
            <a:r>
              <a:rPr lang="en-US" dirty="0"/>
              <a:t>less is more</a:t>
            </a:r>
          </a:p>
          <a:p>
            <a:pPr lvl="1"/>
            <a:r>
              <a:rPr lang="en-US" dirty="0"/>
              <a:t>context matters</a:t>
            </a:r>
          </a:p>
          <a:p>
            <a:pPr lvl="1"/>
            <a:r>
              <a:rPr lang="en-US" dirty="0"/>
              <a:t>be relevant</a:t>
            </a:r>
          </a:p>
          <a:p>
            <a:r>
              <a:rPr lang="en-US" dirty="0" smtClean="0"/>
              <a:t>relationships</a:t>
            </a:r>
            <a:endParaRPr lang="en-US" dirty="0"/>
          </a:p>
          <a:p>
            <a:pPr lvl="1"/>
            <a:r>
              <a:rPr lang="en-US" dirty="0" smtClean="0"/>
              <a:t>cultivating</a:t>
            </a:r>
            <a:endParaRPr lang="en-US" dirty="0"/>
          </a:p>
          <a:p>
            <a:pPr lvl="1"/>
            <a:r>
              <a:rPr lang="en-US" dirty="0"/>
              <a:t>d</a:t>
            </a:r>
            <a:r>
              <a:rPr lang="en-US" dirty="0" smtClean="0"/>
              <a:t>efining</a:t>
            </a:r>
            <a:endParaRPr lang="en-US" dirty="0"/>
          </a:p>
          <a:p>
            <a:endParaRPr lang="en-US" dirty="0"/>
          </a:p>
        </p:txBody>
      </p:sp>
      <p:sp>
        <p:nvSpPr>
          <p:cNvPr id="4" name="TextBox 3"/>
          <p:cNvSpPr txBox="1"/>
          <p:nvPr/>
        </p:nvSpPr>
        <p:spPr>
          <a:xfrm>
            <a:off x="5029200" y="4998184"/>
            <a:ext cx="3810000" cy="1323439"/>
          </a:xfrm>
          <a:prstGeom prst="rect">
            <a:avLst/>
          </a:prstGeom>
          <a:solidFill>
            <a:srgbClr val="BDD7EE"/>
          </a:solidFill>
          <a:ln>
            <a:solidFill>
              <a:schemeClr val="tx1"/>
            </a:solidFill>
          </a:ln>
        </p:spPr>
        <p:txBody>
          <a:bodyPr wrap="square" rtlCol="0">
            <a:spAutoFit/>
          </a:bodyPr>
          <a:lstStyle/>
          <a:p>
            <a:pPr marL="119062" indent="0">
              <a:buNone/>
            </a:pPr>
            <a:r>
              <a:rPr lang="en-US" sz="2000" dirty="0" smtClean="0"/>
              <a:t>Thanks</a:t>
            </a:r>
            <a:r>
              <a:rPr lang="en-US" sz="2000" dirty="0"/>
              <a:t>!  My contact info</a:t>
            </a:r>
            <a:r>
              <a:rPr lang="en-US" sz="2000" dirty="0" smtClean="0"/>
              <a:t>:</a:t>
            </a:r>
          </a:p>
          <a:p>
            <a:pPr marL="119062" indent="0">
              <a:buNone/>
            </a:pPr>
            <a:endParaRPr lang="en-US" sz="2000" dirty="0"/>
          </a:p>
          <a:p>
            <a:pPr marL="119062" indent="0">
              <a:buNone/>
            </a:pPr>
            <a:r>
              <a:rPr lang="en-US" sz="2000" dirty="0"/>
              <a:t>	@</a:t>
            </a:r>
            <a:r>
              <a:rPr lang="en-US" sz="2000" dirty="0" err="1"/>
              <a:t>rexbooth</a:t>
            </a:r>
            <a:endParaRPr lang="en-US" sz="2000" dirty="0"/>
          </a:p>
          <a:p>
            <a:pPr marL="119062" indent="0">
              <a:buNone/>
            </a:pPr>
            <a:r>
              <a:rPr lang="en-US" sz="2000" dirty="0"/>
              <a:t>	</a:t>
            </a:r>
            <a:r>
              <a:rPr lang="en-US" sz="2000" dirty="0" err="1"/>
              <a:t>booth.rex@</a:t>
            </a:r>
            <a:r>
              <a:rPr lang="en-US" sz="2000" dirty="0" err="1" smtClean="0"/>
              <a:t>pbgc.gov</a:t>
            </a:r>
            <a:endParaRPr lang="en-US" sz="2000" dirty="0"/>
          </a:p>
        </p:txBody>
      </p:sp>
    </p:spTree>
    <p:extLst>
      <p:ext uri="{BB962C8B-B14F-4D97-AF65-F5344CB8AC3E}">
        <p14:creationId xmlns:p14="http://schemas.microsoft.com/office/powerpoint/2010/main" val="26193845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w</a:t>
            </a:r>
            <a:r>
              <a:rPr lang="en-US" sz="4800" dirty="0" smtClean="0">
                <a:solidFill>
                  <a:schemeClr val="accent1">
                    <a:satMod val="150000"/>
                  </a:schemeClr>
                </a:solidFill>
                <a:latin typeface="+mn-lt"/>
              </a:rPr>
              <a:t>ho </a:t>
            </a:r>
            <a:r>
              <a:rPr lang="en-US" sz="4800" dirty="0" smtClean="0">
                <a:solidFill>
                  <a:schemeClr val="accent1">
                    <a:satMod val="150000"/>
                  </a:schemeClr>
                </a:solidFill>
                <a:latin typeface="+mn-lt"/>
              </a:rPr>
              <a:t>is </a:t>
            </a:r>
            <a:r>
              <a:rPr lang="en-US" sz="4800" dirty="0" smtClean="0">
                <a:solidFill>
                  <a:schemeClr val="accent1">
                    <a:satMod val="150000"/>
                  </a:schemeClr>
                </a:solidFill>
                <a:latin typeface="+mn-lt"/>
              </a:rPr>
              <a:t>this Rex Booth guy?</a:t>
            </a:r>
            <a:endParaRPr lang="en-US" sz="4800" dirty="0">
              <a:solidFill>
                <a:schemeClr val="accent1">
                  <a:satMod val="150000"/>
                </a:schemeClr>
              </a:solidFill>
              <a:latin typeface="+mn-lt"/>
            </a:endParaRPr>
          </a:p>
        </p:txBody>
      </p:sp>
      <p:sp>
        <p:nvSpPr>
          <p:cNvPr id="3" name="Content Placeholder 2"/>
          <p:cNvSpPr>
            <a:spLocks noGrp="1"/>
          </p:cNvSpPr>
          <p:nvPr>
            <p:ph idx="1"/>
          </p:nvPr>
        </p:nvSpPr>
        <p:spPr>
          <a:xfrm>
            <a:off x="457200" y="1774825"/>
            <a:ext cx="4114800" cy="4625975"/>
          </a:xfrm>
        </p:spPr>
        <p:txBody>
          <a:bodyPr/>
          <a:lstStyle/>
          <a:p>
            <a:r>
              <a:rPr lang="en-US" dirty="0" smtClean="0"/>
              <a:t>New(</a:t>
            </a:r>
            <a:r>
              <a:rPr lang="en-US" dirty="0" err="1" smtClean="0"/>
              <a:t>ish</a:t>
            </a:r>
            <a:r>
              <a:rPr lang="en-US" dirty="0" smtClean="0"/>
              <a:t>) fed: at PBGC for 18 months</a:t>
            </a:r>
            <a:endParaRPr lang="en-US" dirty="0"/>
          </a:p>
          <a:p>
            <a:r>
              <a:rPr lang="en-US" dirty="0"/>
              <a:t>~15 years in IT</a:t>
            </a:r>
          </a:p>
          <a:p>
            <a:r>
              <a:rPr lang="en-US" dirty="0"/>
              <a:t>~10 years in security</a:t>
            </a:r>
          </a:p>
          <a:p>
            <a:endParaRPr lang="en-US" dirty="0"/>
          </a:p>
          <a:p>
            <a:pPr marL="119062" indent="0">
              <a:buNone/>
            </a:pPr>
            <a:r>
              <a:rPr lang="en-US" dirty="0"/>
              <a:t>What do I do </a:t>
            </a:r>
            <a:r>
              <a:rPr lang="en-US" dirty="0" smtClean="0"/>
              <a:t>at PBGC?</a:t>
            </a:r>
            <a:endParaRPr lang="en-US" dirty="0"/>
          </a:p>
          <a:p>
            <a:r>
              <a:rPr lang="en-US" dirty="0"/>
              <a:t>Prep us to fight the bad guys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22984" y="1707704"/>
            <a:ext cx="4368616" cy="4997896"/>
          </a:xfrm>
          <a:prstGeom prst="rect">
            <a:avLst/>
          </a:prstGeom>
        </p:spPr>
      </p:pic>
    </p:spTree>
    <p:extLst>
      <p:ext uri="{BB962C8B-B14F-4D97-AF65-F5344CB8AC3E}">
        <p14:creationId xmlns:p14="http://schemas.microsoft.com/office/powerpoint/2010/main" val="25860211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w</a:t>
            </a:r>
            <a:r>
              <a:rPr lang="en-US" sz="4800" dirty="0" smtClean="0">
                <a:solidFill>
                  <a:schemeClr val="accent1">
                    <a:satMod val="150000"/>
                  </a:schemeClr>
                </a:solidFill>
                <a:latin typeface="+mn-lt"/>
              </a:rPr>
              <a:t>hat </a:t>
            </a:r>
            <a:r>
              <a:rPr lang="en-US" sz="4800" dirty="0" smtClean="0">
                <a:solidFill>
                  <a:schemeClr val="accent1">
                    <a:satMod val="150000"/>
                  </a:schemeClr>
                </a:solidFill>
                <a:latin typeface="+mn-lt"/>
              </a:rPr>
              <a:t>do IGs care about?</a:t>
            </a:r>
            <a:endParaRPr lang="en-US" sz="4800" dirty="0">
              <a:solidFill>
                <a:schemeClr val="accent1">
                  <a:satMod val="150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975302"/>
              </p:ext>
            </p:extLst>
          </p:nvPr>
        </p:nvGraphicFramePr>
        <p:xfrm>
          <a:off x="457200" y="1752600"/>
          <a:ext cx="8229600" cy="4846320"/>
        </p:xfrm>
        <a:graphic>
          <a:graphicData uri="http://schemas.openxmlformats.org/drawingml/2006/table">
            <a:tbl>
              <a:tblPr firstRow="1" bandRow="1">
                <a:tableStyleId>{69012ECD-51FC-41F1-AA8D-1B2483CD663E}</a:tableStyleId>
              </a:tblPr>
              <a:tblGrid>
                <a:gridCol w="1066800"/>
                <a:gridCol w="7162800"/>
              </a:tblGrid>
              <a:tr h="370840">
                <a:tc gridSpan="2">
                  <a:txBody>
                    <a:bodyPr/>
                    <a:lstStyle/>
                    <a:p>
                      <a:pPr algn="ctr"/>
                      <a:r>
                        <a:rPr kumimoji="0" lang="en-US" sz="2000" kern="1200" dirty="0" smtClean="0">
                          <a:effectLst/>
                        </a:rPr>
                        <a:t>(no-so-random)</a:t>
                      </a:r>
                      <a:r>
                        <a:rPr kumimoji="0" lang="en-US" sz="2000" kern="1200" baseline="0" dirty="0" smtClean="0">
                          <a:effectLst/>
                        </a:rPr>
                        <a:t> s</a:t>
                      </a:r>
                      <a:r>
                        <a:rPr kumimoji="0" lang="en-US" sz="2000" kern="1200" dirty="0" smtClean="0">
                          <a:effectLst/>
                        </a:rPr>
                        <a:t>ample IG mission</a:t>
                      </a:r>
                      <a:r>
                        <a:rPr kumimoji="0" lang="en-US" sz="2000" kern="1200" baseline="0" dirty="0" smtClean="0">
                          <a:effectLst/>
                        </a:rPr>
                        <a:t> statements</a:t>
                      </a:r>
                      <a:endParaRPr kumimoji="0" lang="en-US" sz="2000" b="0" i="0" kern="1200" dirty="0" smtClean="0">
                        <a:solidFill>
                          <a:schemeClr val="tx1"/>
                        </a:solidFill>
                        <a:effectLst/>
                        <a:latin typeface="+mn-lt"/>
                        <a:ea typeface="+mn-ea"/>
                        <a:cs typeface="+mn-cs"/>
                      </a:endParaRPr>
                    </a:p>
                  </a:txBody>
                  <a:tcPr/>
                </a:tc>
                <a:tc hMerge="1">
                  <a:txBody>
                    <a:bodyPr/>
                    <a:lstStyle/>
                    <a:p>
                      <a:endParaRPr kumimoji="0" lang="en-US" sz="1600" b="0" i="0" kern="1200" dirty="0" smtClean="0">
                        <a:solidFill>
                          <a:schemeClr val="tx1"/>
                        </a:solidFill>
                        <a:effectLst/>
                        <a:latin typeface="+mn-lt"/>
                        <a:ea typeface="+mn-ea"/>
                        <a:cs typeface="+mn-cs"/>
                      </a:endParaRPr>
                    </a:p>
                  </a:txBody>
                  <a:tcPr/>
                </a:tc>
              </a:tr>
              <a:tr h="370840">
                <a:tc>
                  <a:txBody>
                    <a:bodyPr/>
                    <a:lstStyle/>
                    <a:p>
                      <a:r>
                        <a:rPr lang="en-US" sz="1600" dirty="0" smtClean="0"/>
                        <a:t>HHS</a:t>
                      </a:r>
                      <a:endParaRPr lang="en-US" sz="1600" dirty="0"/>
                    </a:p>
                  </a:txBody>
                  <a:tcPr/>
                </a:tc>
                <a:tc>
                  <a:txBody>
                    <a:bodyPr/>
                    <a:lstStyle/>
                    <a:p>
                      <a:r>
                        <a:rPr kumimoji="0" lang="en-US" sz="1600" kern="1200" dirty="0" smtClean="0">
                          <a:effectLst/>
                        </a:rPr>
                        <a:t>To protect the integrity of Department of Health &amp; Human Services programs as well as the health and welfare of program beneficiaries.</a:t>
                      </a:r>
                      <a:endParaRPr kumimoji="0" lang="en-US" sz="1600" b="0" i="0" kern="1200" dirty="0" smtClean="0">
                        <a:solidFill>
                          <a:schemeClr val="tx1"/>
                        </a:solidFill>
                        <a:effectLst/>
                        <a:latin typeface="+mn-lt"/>
                        <a:ea typeface="+mn-ea"/>
                        <a:cs typeface="+mn-cs"/>
                      </a:endParaRPr>
                    </a:p>
                  </a:txBody>
                  <a:tcPr/>
                </a:tc>
              </a:tr>
              <a:tr h="370840">
                <a:tc>
                  <a:txBody>
                    <a:bodyPr/>
                    <a:lstStyle/>
                    <a:p>
                      <a:r>
                        <a:rPr lang="en-US" sz="1600" dirty="0" smtClean="0"/>
                        <a:t>DOL</a:t>
                      </a:r>
                      <a:endParaRPr lang="en-US" sz="1600" dirty="0"/>
                    </a:p>
                  </a:txBody>
                  <a:tcPr/>
                </a:tc>
                <a:tc>
                  <a:txBody>
                    <a:bodyPr/>
                    <a:lstStyle/>
                    <a:p>
                      <a:pPr rtl="0"/>
                      <a:r>
                        <a:rPr kumimoji="0" lang="en-US" sz="1600" kern="1200" dirty="0" smtClean="0">
                          <a:effectLst/>
                        </a:rPr>
                        <a:t>We serve the American Workforce, the Department of Labor, and the Congress by providing independent and objective oversight of Departmental programs through audits and investigations, and by combating the influence of labor racketeering in the workplace.</a:t>
                      </a:r>
                      <a:endParaRPr kumimoji="0" lang="en-US" sz="1600" b="0" i="0" kern="1200" dirty="0" smtClean="0">
                        <a:solidFill>
                          <a:schemeClr val="tx1"/>
                        </a:solidFill>
                        <a:effectLst/>
                        <a:latin typeface="+mn-lt"/>
                        <a:ea typeface="+mn-ea"/>
                        <a:cs typeface="+mn-cs"/>
                      </a:endParaRPr>
                    </a:p>
                  </a:txBody>
                  <a:tcPr/>
                </a:tc>
              </a:tr>
              <a:tr h="370840">
                <a:tc>
                  <a:txBody>
                    <a:bodyPr/>
                    <a:lstStyle/>
                    <a:p>
                      <a:r>
                        <a:rPr lang="en-US" sz="1600" dirty="0" smtClean="0"/>
                        <a:t>DOT</a:t>
                      </a:r>
                      <a:endParaRPr lang="en-US" sz="1600" dirty="0"/>
                    </a:p>
                  </a:txBody>
                  <a:tcPr/>
                </a:tc>
                <a:tc>
                  <a:txBody>
                    <a:bodyPr/>
                    <a:lstStyle/>
                    <a:p>
                      <a:r>
                        <a:rPr kumimoji="0" lang="en-US" sz="1600" kern="1200" dirty="0" smtClean="0">
                          <a:effectLst/>
                        </a:rPr>
                        <a:t>The OIG is committed to fulfilling its statutory responsibilities and supporting members of Congress, the Secretary, senior Department officials, and the public in achieving a safe, efficient, and effective transportation system.</a:t>
                      </a:r>
                      <a:endParaRPr lang="en-US" sz="1600" dirty="0"/>
                    </a:p>
                  </a:txBody>
                  <a:tcPr/>
                </a:tc>
              </a:tr>
              <a:tr h="370840">
                <a:tc>
                  <a:txBody>
                    <a:bodyPr/>
                    <a:lstStyle/>
                    <a:p>
                      <a:r>
                        <a:rPr lang="en-US" sz="1600" dirty="0" smtClean="0"/>
                        <a:t>FCC</a:t>
                      </a:r>
                      <a:endParaRPr lang="en-US" sz="1600" dirty="0"/>
                    </a:p>
                  </a:txBody>
                  <a:tcPr/>
                </a:tc>
                <a:tc>
                  <a:txBody>
                    <a:bodyPr/>
                    <a:lstStyle/>
                    <a:p>
                      <a:r>
                        <a:rPr kumimoji="0" lang="en-US" sz="1600" kern="1200" dirty="0" smtClean="0">
                          <a:effectLst/>
                        </a:rPr>
                        <a:t>To be an agent of positive change, striving for continuous improvement in FCC's management and program operations.</a:t>
                      </a:r>
                      <a:endParaRPr kumimoji="0" lang="en-US" sz="1600" b="0" i="0" kern="1200" dirty="0" smtClean="0">
                        <a:solidFill>
                          <a:schemeClr val="tx1"/>
                        </a:solidFill>
                        <a:effectLst/>
                        <a:latin typeface="+mn-lt"/>
                        <a:ea typeface="+mn-ea"/>
                        <a:cs typeface="+mn-cs"/>
                      </a:endParaRPr>
                    </a:p>
                  </a:txBody>
                  <a:tcPr/>
                </a:tc>
              </a:tr>
              <a:tr h="370840">
                <a:tc>
                  <a:txBody>
                    <a:bodyPr/>
                    <a:lstStyle/>
                    <a:p>
                      <a:r>
                        <a:rPr lang="en-US" sz="1600" dirty="0" smtClean="0"/>
                        <a:t>DOJ</a:t>
                      </a:r>
                      <a:endParaRPr lang="en-US" sz="1600" dirty="0"/>
                    </a:p>
                  </a:txBody>
                  <a:tcPr/>
                </a:tc>
                <a:tc>
                  <a:txBody>
                    <a:bodyPr/>
                    <a:lstStyle/>
                    <a:p>
                      <a:r>
                        <a:rPr kumimoji="0" lang="en-US" sz="1600" kern="1200" dirty="0" smtClean="0">
                          <a:effectLst/>
                        </a:rPr>
                        <a:t>To detect and deter waste, fraud, abuse, and misconduct in DOJ programs and personnel, and to promote economy and efficiency in those programs.</a:t>
                      </a:r>
                      <a:endParaRPr lang="en-US" sz="1600" dirty="0"/>
                    </a:p>
                  </a:txBody>
                  <a:tcPr/>
                </a:tc>
              </a:tr>
              <a:tr h="370840">
                <a:tc>
                  <a:txBody>
                    <a:bodyPr/>
                    <a:lstStyle/>
                    <a:p>
                      <a:r>
                        <a:rPr lang="en-US" sz="1600" dirty="0" smtClean="0"/>
                        <a:t>PBGC</a:t>
                      </a:r>
                      <a:endParaRPr lang="en-US" sz="1600" dirty="0"/>
                    </a:p>
                  </a:txBody>
                  <a:tcPr/>
                </a:tc>
                <a:tc>
                  <a:txBody>
                    <a:bodyPr/>
                    <a:lstStyle/>
                    <a:p>
                      <a:r>
                        <a:rPr kumimoji="0" lang="en-US" sz="1600" kern="1200" dirty="0" smtClean="0">
                          <a:effectLst/>
                        </a:rPr>
                        <a:t>Promote excellence in PBGC's operations through the conduct of investigations, audits, and evaluations designed to promote economy, efficiency, and effectiveness and prevent and detect fraud, waste and abuse.</a:t>
                      </a:r>
                      <a:endParaRPr kumimoji="0" lang="en-US" sz="1600" b="0" i="0" kern="1200" dirty="0" smtClean="0">
                        <a:solidFill>
                          <a:schemeClr val="tx1"/>
                        </a:solidFill>
                        <a:effectLst/>
                        <a:latin typeface="+mn-lt"/>
                        <a:ea typeface="+mn-ea"/>
                        <a:cs typeface="+mn-cs"/>
                      </a:endParaRPr>
                    </a:p>
                  </a:txBody>
                  <a:tcPr/>
                </a:tc>
              </a:tr>
            </a:tbl>
          </a:graphicData>
        </a:graphic>
      </p:graphicFrame>
      <p:sp>
        <p:nvSpPr>
          <p:cNvPr id="5" name="Rectangle 4"/>
          <p:cNvSpPr/>
          <p:nvPr/>
        </p:nvSpPr>
        <p:spPr>
          <a:xfrm>
            <a:off x="533401" y="2209798"/>
            <a:ext cx="8028354" cy="5029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33401" y="2743200"/>
            <a:ext cx="8001000" cy="1000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477269" y="3862440"/>
            <a:ext cx="8095231" cy="7095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33401" y="4669099"/>
            <a:ext cx="8001000" cy="5029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77269" y="5259540"/>
            <a:ext cx="8001000" cy="5029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523744" y="5867399"/>
            <a:ext cx="8086856"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w</a:t>
            </a:r>
            <a:r>
              <a:rPr lang="en-US" sz="4800" dirty="0" smtClean="0">
                <a:solidFill>
                  <a:schemeClr val="accent1">
                    <a:satMod val="150000"/>
                  </a:schemeClr>
                </a:solidFill>
                <a:latin typeface="+mn-lt"/>
              </a:rPr>
              <a:t>hat </a:t>
            </a:r>
            <a:r>
              <a:rPr lang="en-US" sz="4800" dirty="0" smtClean="0">
                <a:solidFill>
                  <a:schemeClr val="accent1">
                    <a:satMod val="150000"/>
                  </a:schemeClr>
                </a:solidFill>
                <a:latin typeface="+mn-lt"/>
              </a:rPr>
              <a:t>did </a:t>
            </a:r>
            <a:r>
              <a:rPr lang="en-US" sz="4800" dirty="0" smtClean="0">
                <a:solidFill>
                  <a:schemeClr val="accent1">
                    <a:satMod val="150000"/>
                  </a:schemeClr>
                </a:solidFill>
                <a:latin typeface="+mn-lt"/>
              </a:rPr>
              <a:t>I learn?</a:t>
            </a:r>
            <a:endParaRPr lang="en-US" sz="4800" dirty="0">
              <a:solidFill>
                <a:schemeClr val="accent1">
                  <a:satMod val="150000"/>
                </a:schemeClr>
              </a:solidFill>
              <a:latin typeface="+mn-lt"/>
            </a:endParaRPr>
          </a:p>
        </p:txBody>
      </p:sp>
      <p:sp>
        <p:nvSpPr>
          <p:cNvPr id="3" name="Content Placeholder 2"/>
          <p:cNvSpPr>
            <a:spLocks noGrp="1"/>
          </p:cNvSpPr>
          <p:nvPr>
            <p:ph idx="1"/>
          </p:nvPr>
        </p:nvSpPr>
        <p:spPr/>
        <p:txBody>
          <a:bodyPr/>
          <a:lstStyle/>
          <a:p>
            <a:r>
              <a:rPr lang="en-US" dirty="0" smtClean="0"/>
              <a:t>IGs care about:</a:t>
            </a:r>
          </a:p>
          <a:p>
            <a:pPr lvl="1"/>
            <a:r>
              <a:rPr lang="en-US" dirty="0" smtClean="0"/>
              <a:t>Protecting things of value</a:t>
            </a:r>
          </a:p>
          <a:p>
            <a:pPr lvl="1"/>
            <a:r>
              <a:rPr lang="en-US" dirty="0" smtClean="0"/>
              <a:t>Stopping bad things from happening (or detecting them after the fact)</a:t>
            </a:r>
          </a:p>
          <a:p>
            <a:pPr lvl="1"/>
            <a:r>
              <a:rPr lang="en-US" dirty="0" smtClean="0"/>
              <a:t>Supporting the agency </a:t>
            </a:r>
            <a:r>
              <a:rPr lang="en-US" dirty="0" smtClean="0"/>
              <a:t>mission</a:t>
            </a:r>
          </a:p>
          <a:p>
            <a:pPr lvl="1"/>
            <a:endParaRPr lang="en-US" dirty="0"/>
          </a:p>
          <a:p>
            <a:r>
              <a:rPr lang="en-US" dirty="0" smtClean="0"/>
              <a:t>Awesome!  Sounds like IGs and agencies should be best friends!</a:t>
            </a:r>
            <a:endParaRPr lang="en-US" dirty="0"/>
          </a:p>
        </p:txBody>
      </p:sp>
    </p:spTree>
    <p:extLst>
      <p:ext uri="{BB962C8B-B14F-4D97-AF65-F5344CB8AC3E}">
        <p14:creationId xmlns:p14="http://schemas.microsoft.com/office/powerpoint/2010/main" val="2499825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fontScale="90000"/>
          </a:bodyPr>
          <a:lstStyle/>
          <a:p>
            <a:pPr eaLnBrk="1" fontAlgn="auto" hangingPunct="1">
              <a:spcAft>
                <a:spcPts val="0"/>
              </a:spcAft>
              <a:defRPr/>
            </a:pPr>
            <a:r>
              <a:rPr lang="en-US" sz="4800" dirty="0" smtClean="0"/>
              <a:t>people</a:t>
            </a:r>
            <a:r>
              <a:rPr lang="en-US" sz="4800" dirty="0"/>
              <a:t>, process, technology</a:t>
            </a:r>
            <a:endParaRPr lang="en-US" sz="4800" dirty="0">
              <a:solidFill>
                <a:schemeClr val="accent1">
                  <a:satMod val="150000"/>
                </a:schemeClr>
              </a:solidFill>
              <a:latin typeface="+mn-lt"/>
            </a:endParaRPr>
          </a:p>
        </p:txBody>
      </p:sp>
      <p:sp>
        <p:nvSpPr>
          <p:cNvPr id="3" name="Content Placeholder 2"/>
          <p:cNvSpPr>
            <a:spLocks noGrp="1"/>
          </p:cNvSpPr>
          <p:nvPr>
            <p:ph idx="1"/>
          </p:nvPr>
        </p:nvSpPr>
        <p:spPr>
          <a:xfrm>
            <a:off x="457200" y="1774825"/>
            <a:ext cx="8534400" cy="4625975"/>
          </a:xfrm>
        </p:spPr>
        <p:txBody>
          <a:bodyPr/>
          <a:lstStyle/>
          <a:p>
            <a:pPr>
              <a:buClr>
                <a:schemeClr val="tx1"/>
              </a:buClr>
              <a:defRPr/>
            </a:pPr>
            <a:r>
              <a:rPr lang="en-US" dirty="0"/>
              <a:t>Most in our field accept this trio as a truth</a:t>
            </a:r>
          </a:p>
          <a:p>
            <a:pPr>
              <a:buClr>
                <a:schemeClr val="tx1"/>
              </a:buClr>
              <a:defRPr/>
            </a:pPr>
            <a:r>
              <a:rPr lang="en-US" dirty="0"/>
              <a:t>But what do the terms mean?  Specifically, people?</a:t>
            </a:r>
          </a:p>
          <a:p>
            <a:pPr lvl="1">
              <a:buClr>
                <a:schemeClr val="tx1"/>
              </a:buClr>
              <a:defRPr/>
            </a:pPr>
            <a:r>
              <a:rPr lang="en-US" dirty="0"/>
              <a:t>Users? </a:t>
            </a:r>
          </a:p>
          <a:p>
            <a:pPr lvl="1">
              <a:buClr>
                <a:schemeClr val="tx1"/>
              </a:buClr>
              <a:defRPr/>
            </a:pPr>
            <a:r>
              <a:rPr lang="en-US" dirty="0"/>
              <a:t>Developers? </a:t>
            </a:r>
          </a:p>
          <a:p>
            <a:pPr lvl="1">
              <a:buClr>
                <a:schemeClr val="tx1"/>
              </a:buClr>
              <a:defRPr/>
            </a:pPr>
            <a:r>
              <a:rPr lang="en-US" dirty="0"/>
              <a:t>Attackers?</a:t>
            </a:r>
          </a:p>
          <a:p>
            <a:pPr lvl="1">
              <a:buClr>
                <a:schemeClr val="tx1"/>
              </a:buClr>
              <a:defRPr/>
            </a:pPr>
            <a:r>
              <a:rPr lang="en-US" dirty="0"/>
              <a:t>What about security practitioners?</a:t>
            </a:r>
          </a:p>
          <a:p>
            <a:pPr lvl="1">
              <a:buClr>
                <a:schemeClr val="tx1"/>
              </a:buClr>
              <a:defRPr/>
            </a:pPr>
            <a:r>
              <a:rPr lang="en-US" dirty="0"/>
              <a:t>And what about us?</a:t>
            </a:r>
            <a:endParaRPr lang="en-US" dirty="0"/>
          </a:p>
        </p:txBody>
      </p:sp>
    </p:spTree>
    <p:extLst>
      <p:ext uri="{BB962C8B-B14F-4D97-AF65-F5344CB8AC3E}">
        <p14:creationId xmlns:p14="http://schemas.microsoft.com/office/powerpoint/2010/main" val="444056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latin typeface="+mn-lt"/>
              </a:rPr>
              <a:t>s</a:t>
            </a:r>
            <a:r>
              <a:rPr lang="en-US" sz="4800" dirty="0" smtClean="0">
                <a:solidFill>
                  <a:schemeClr val="accent1">
                    <a:satMod val="150000"/>
                  </a:schemeClr>
                </a:solidFill>
                <a:latin typeface="+mn-lt"/>
              </a:rPr>
              <a:t>pecifically..</a:t>
            </a:r>
            <a:endParaRPr lang="en-US" sz="4800" dirty="0">
              <a:solidFill>
                <a:schemeClr val="accent1">
                  <a:satMod val="150000"/>
                </a:schemeClr>
              </a:solidFill>
              <a:latin typeface="+mn-lt"/>
            </a:endParaRPr>
          </a:p>
        </p:txBody>
      </p:sp>
      <p:sp>
        <p:nvSpPr>
          <p:cNvPr id="3" name="Content Placeholder 2"/>
          <p:cNvSpPr>
            <a:spLocks noGrp="1"/>
          </p:cNvSpPr>
          <p:nvPr>
            <p:ph idx="1"/>
          </p:nvPr>
        </p:nvSpPr>
        <p:spPr/>
        <p:txBody>
          <a:bodyPr/>
          <a:lstStyle/>
          <a:p>
            <a:r>
              <a:rPr lang="en-US" dirty="0"/>
              <a:t>c</a:t>
            </a:r>
            <a:r>
              <a:rPr lang="en-US" dirty="0" smtClean="0"/>
              <a:t>ommunications</a:t>
            </a:r>
          </a:p>
          <a:p>
            <a:pPr lvl="1"/>
            <a:r>
              <a:rPr lang="en-US" dirty="0"/>
              <a:t>w</a:t>
            </a:r>
            <a:r>
              <a:rPr lang="en-US" dirty="0" smtClean="0"/>
              <a:t>eight of our words</a:t>
            </a:r>
            <a:endParaRPr lang="en-US" dirty="0" smtClean="0"/>
          </a:p>
          <a:p>
            <a:pPr lvl="1"/>
            <a:r>
              <a:rPr lang="en-US" dirty="0" smtClean="0"/>
              <a:t>less is more</a:t>
            </a:r>
          </a:p>
          <a:p>
            <a:pPr lvl="1"/>
            <a:r>
              <a:rPr lang="en-US" dirty="0"/>
              <a:t>c</a:t>
            </a:r>
            <a:r>
              <a:rPr lang="en-US" dirty="0" smtClean="0"/>
              <a:t>ontext matters</a:t>
            </a:r>
          </a:p>
          <a:p>
            <a:pPr lvl="1"/>
            <a:r>
              <a:rPr lang="en-US" dirty="0"/>
              <a:t>be </a:t>
            </a:r>
            <a:r>
              <a:rPr lang="en-US" dirty="0" smtClean="0"/>
              <a:t>relevant</a:t>
            </a:r>
          </a:p>
          <a:p>
            <a:r>
              <a:rPr lang="en-US" dirty="0"/>
              <a:t>r</a:t>
            </a:r>
            <a:r>
              <a:rPr lang="en-US" dirty="0" smtClean="0"/>
              <a:t>elationships</a:t>
            </a:r>
          </a:p>
          <a:p>
            <a:pPr lvl="1"/>
            <a:r>
              <a:rPr lang="en-US" dirty="0"/>
              <a:t>c</a:t>
            </a:r>
            <a:r>
              <a:rPr lang="en-US" dirty="0" smtClean="0"/>
              <a:t>ultivating</a:t>
            </a:r>
          </a:p>
          <a:p>
            <a:pPr lvl="1"/>
            <a:r>
              <a:rPr lang="en-US" dirty="0" smtClean="0"/>
              <a:t>defining</a:t>
            </a:r>
          </a:p>
          <a:p>
            <a:pPr lvl="1"/>
            <a:endParaRPr lang="en-US" dirty="0"/>
          </a:p>
          <a:p>
            <a:endParaRPr lang="en-US" dirty="0" smtClean="0"/>
          </a:p>
          <a:p>
            <a:endParaRPr lang="en-US" dirty="0"/>
          </a:p>
        </p:txBody>
      </p:sp>
    </p:spTree>
    <p:extLst>
      <p:ext uri="{BB962C8B-B14F-4D97-AF65-F5344CB8AC3E}">
        <p14:creationId xmlns:p14="http://schemas.microsoft.com/office/powerpoint/2010/main" val="22282285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fontScale="90000"/>
          </a:bodyPr>
          <a:lstStyle/>
          <a:p>
            <a:pPr eaLnBrk="1" fontAlgn="auto" hangingPunct="1">
              <a:spcAft>
                <a:spcPts val="0"/>
              </a:spcAft>
              <a:defRPr/>
            </a:pPr>
            <a:r>
              <a:rPr lang="en-US" sz="4800" dirty="0"/>
              <a:t>t</a:t>
            </a:r>
            <a:r>
              <a:rPr lang="en-US" sz="4800" dirty="0" smtClean="0"/>
              <a:t>heme one: communication</a:t>
            </a:r>
            <a:endParaRPr lang="en-US" sz="4800" dirty="0">
              <a:solidFill>
                <a:schemeClr val="accent1">
                  <a:satMod val="150000"/>
                </a:schemeClr>
              </a:solidFill>
              <a:latin typeface="+mn-lt"/>
            </a:endParaRPr>
          </a:p>
        </p:txBody>
      </p:sp>
      <p:pic>
        <p:nvPicPr>
          <p:cNvPr id="4" name="Picture 3"/>
          <p:cNvPicPr>
            <a:picLocks noChangeAspect="1"/>
          </p:cNvPicPr>
          <p:nvPr/>
        </p:nvPicPr>
        <p:blipFill rotWithShape="1">
          <a:blip r:embed="rId3"/>
          <a:srcRect b="5584"/>
          <a:stretch/>
        </p:blipFill>
        <p:spPr>
          <a:xfrm>
            <a:off x="838200" y="2133600"/>
            <a:ext cx="7696200" cy="4087352"/>
          </a:xfrm>
          <a:prstGeom prst="rect">
            <a:avLst/>
          </a:prstGeom>
        </p:spPr>
      </p:pic>
    </p:spTree>
    <p:extLst>
      <p:ext uri="{BB962C8B-B14F-4D97-AF65-F5344CB8AC3E}">
        <p14:creationId xmlns:p14="http://schemas.microsoft.com/office/powerpoint/2010/main" val="2171541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rPr>
              <a:t>w</a:t>
            </a:r>
            <a:r>
              <a:rPr lang="en-US" sz="4800" dirty="0" smtClean="0">
                <a:solidFill>
                  <a:schemeClr val="accent1">
                    <a:satMod val="150000"/>
                  </a:schemeClr>
                </a:solidFill>
              </a:rPr>
              <a:t>eight of our words</a:t>
            </a:r>
            <a:endParaRPr lang="en-US" sz="4800" dirty="0">
              <a:solidFill>
                <a:schemeClr val="accent1">
                  <a:satMod val="150000"/>
                </a:schemeClr>
              </a:solidFill>
              <a:latin typeface="+mn-lt"/>
            </a:endParaRPr>
          </a:p>
        </p:txBody>
      </p:sp>
      <p:sp>
        <p:nvSpPr>
          <p:cNvPr id="3" name="Content Placeholder 2"/>
          <p:cNvSpPr>
            <a:spLocks noGrp="1"/>
          </p:cNvSpPr>
          <p:nvPr>
            <p:ph idx="1"/>
          </p:nvPr>
        </p:nvSpPr>
        <p:spPr/>
        <p:txBody>
          <a:bodyPr/>
          <a:lstStyle/>
          <a:p>
            <a:r>
              <a:rPr lang="en-US" dirty="0" smtClean="0"/>
              <a:t>What happens to an agency when an IG says something</a:t>
            </a:r>
            <a:r>
              <a:rPr lang="en-US" dirty="0" smtClean="0"/>
              <a:t>?</a:t>
            </a:r>
            <a:endParaRPr lang="en-US" dirty="0" smtClean="0"/>
          </a:p>
        </p:txBody>
      </p:sp>
      <p:pic>
        <p:nvPicPr>
          <p:cNvPr id="4" name="Picture 3"/>
          <p:cNvPicPr>
            <a:picLocks noChangeAspect="1"/>
          </p:cNvPicPr>
          <p:nvPr/>
        </p:nvPicPr>
        <p:blipFill>
          <a:blip r:embed="rId3"/>
          <a:stretch>
            <a:fillRect/>
          </a:stretch>
        </p:blipFill>
        <p:spPr>
          <a:xfrm>
            <a:off x="4191000" y="3200400"/>
            <a:ext cx="4470400" cy="3352800"/>
          </a:xfrm>
          <a:prstGeom prst="rect">
            <a:avLst/>
          </a:prstGeom>
        </p:spPr>
      </p:pic>
      <p:pic>
        <p:nvPicPr>
          <p:cNvPr id="5" name="Picture 4"/>
          <p:cNvPicPr>
            <a:picLocks noChangeAspect="1"/>
          </p:cNvPicPr>
          <p:nvPr/>
        </p:nvPicPr>
        <p:blipFill>
          <a:blip r:embed="rId4"/>
          <a:stretch>
            <a:fillRect/>
          </a:stretch>
        </p:blipFill>
        <p:spPr>
          <a:xfrm>
            <a:off x="603816" y="3200400"/>
            <a:ext cx="3053784" cy="3352800"/>
          </a:xfrm>
          <a:prstGeom prst="rect">
            <a:avLst/>
          </a:prstGeom>
        </p:spPr>
      </p:pic>
    </p:spTree>
    <p:extLst>
      <p:ext uri="{BB962C8B-B14F-4D97-AF65-F5344CB8AC3E}">
        <p14:creationId xmlns:p14="http://schemas.microsoft.com/office/powerpoint/2010/main" val="2312715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1252728"/>
          </a:xfrm>
        </p:spPr>
        <p:txBody>
          <a:bodyPr>
            <a:normAutofit/>
          </a:bodyPr>
          <a:lstStyle/>
          <a:p>
            <a:pPr eaLnBrk="1" fontAlgn="auto" hangingPunct="1">
              <a:spcAft>
                <a:spcPts val="0"/>
              </a:spcAft>
              <a:defRPr/>
            </a:pPr>
            <a:r>
              <a:rPr lang="en-US" sz="4800" dirty="0">
                <a:solidFill>
                  <a:schemeClr val="accent1">
                    <a:satMod val="150000"/>
                  </a:schemeClr>
                </a:solidFill>
              </a:rPr>
              <a:t>weight of our words</a:t>
            </a:r>
            <a:endParaRPr lang="en-US" sz="4800" dirty="0">
              <a:solidFill>
                <a:schemeClr val="accent1">
                  <a:satMod val="150000"/>
                </a:schemeClr>
              </a:solidFill>
              <a:latin typeface="+mn-lt"/>
            </a:endParaRPr>
          </a:p>
        </p:txBody>
      </p:sp>
      <p:sp>
        <p:nvSpPr>
          <p:cNvPr id="3" name="Content Placeholder 2"/>
          <p:cNvSpPr>
            <a:spLocks noGrp="1"/>
          </p:cNvSpPr>
          <p:nvPr>
            <p:ph idx="1"/>
          </p:nvPr>
        </p:nvSpPr>
        <p:spPr/>
        <p:txBody>
          <a:bodyPr/>
          <a:lstStyle/>
          <a:p>
            <a:r>
              <a:rPr lang="en-US" dirty="0" smtClean="0"/>
              <a:t>A more modern analogy:</a:t>
            </a:r>
            <a:endParaRPr lang="en-US" dirty="0" smtClean="0"/>
          </a:p>
        </p:txBody>
      </p:sp>
      <p:pic>
        <p:nvPicPr>
          <p:cNvPr id="6" name="Picture 5"/>
          <p:cNvPicPr>
            <a:picLocks noChangeAspect="1"/>
          </p:cNvPicPr>
          <p:nvPr/>
        </p:nvPicPr>
        <p:blipFill>
          <a:blip r:embed="rId3"/>
          <a:stretch>
            <a:fillRect/>
          </a:stretch>
        </p:blipFill>
        <p:spPr>
          <a:xfrm>
            <a:off x="127000" y="2667000"/>
            <a:ext cx="8890000" cy="3530600"/>
          </a:xfrm>
          <a:prstGeom prst="rect">
            <a:avLst/>
          </a:prstGeom>
        </p:spPr>
      </p:pic>
    </p:spTree>
    <p:extLst>
      <p:ext uri="{BB962C8B-B14F-4D97-AF65-F5344CB8AC3E}">
        <p14:creationId xmlns:p14="http://schemas.microsoft.com/office/powerpoint/2010/main" val="34991050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Module</Template>
  <TotalTime>27146</TotalTime>
  <Words>1531</Words>
  <Application>Microsoft Macintosh PowerPoint</Application>
  <PresentationFormat>On-screen Show (4:3)</PresentationFormat>
  <Paragraphs>226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findings and friends</vt:lpstr>
      <vt:lpstr>who is this Rex Booth guy?</vt:lpstr>
      <vt:lpstr>what do IGs care about?</vt:lpstr>
      <vt:lpstr>what did I learn?</vt:lpstr>
      <vt:lpstr>people, process, technology</vt:lpstr>
      <vt:lpstr>specifically..</vt:lpstr>
      <vt:lpstr>theme one: communication</vt:lpstr>
      <vt:lpstr>weight of our words</vt:lpstr>
      <vt:lpstr>weight of our words</vt:lpstr>
      <vt:lpstr>less is more</vt:lpstr>
      <vt:lpstr>less is more</vt:lpstr>
      <vt:lpstr>context matters</vt:lpstr>
      <vt:lpstr>be relevant</vt:lpstr>
      <vt:lpstr>theme two: relationships</vt:lpstr>
      <vt:lpstr>cultivate them</vt:lpstr>
      <vt:lpstr>define them</vt:lpstr>
      <vt:lpstr>things we talked about</vt:lpstr>
    </vt:vector>
  </TitlesOfParts>
  <Company>OIG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Heath and Human Services OIG Updates</dc:title>
  <dc:creator>TFriguletto</dc:creator>
  <cp:lastModifiedBy>RB</cp:lastModifiedBy>
  <cp:revision>248</cp:revision>
  <cp:lastPrinted>2013-07-10T21:52:46Z</cp:lastPrinted>
  <dcterms:created xsi:type="dcterms:W3CDTF">2012-02-24T00:00:00Z</dcterms:created>
  <dcterms:modified xsi:type="dcterms:W3CDTF">2016-06-23T13:43:00Z</dcterms:modified>
</cp:coreProperties>
</file>